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24"/>
  </p:notesMasterIdLst>
  <p:handoutMasterIdLst>
    <p:handoutMasterId r:id="rId25"/>
  </p:handoutMasterIdLst>
  <p:sldIdLst>
    <p:sldId id="256" r:id="rId2"/>
    <p:sldId id="288" r:id="rId3"/>
    <p:sldId id="284" r:id="rId4"/>
    <p:sldId id="281" r:id="rId5"/>
    <p:sldId id="263" r:id="rId6"/>
    <p:sldId id="260" r:id="rId7"/>
    <p:sldId id="300" r:id="rId8"/>
    <p:sldId id="264" r:id="rId9"/>
    <p:sldId id="267" r:id="rId10"/>
    <p:sldId id="259" r:id="rId11"/>
    <p:sldId id="261" r:id="rId12"/>
    <p:sldId id="262" r:id="rId13"/>
    <p:sldId id="301" r:id="rId14"/>
    <p:sldId id="268" r:id="rId15"/>
    <p:sldId id="270" r:id="rId16"/>
    <p:sldId id="271" r:id="rId17"/>
    <p:sldId id="277" r:id="rId18"/>
    <p:sldId id="275" r:id="rId19"/>
    <p:sldId id="273" r:id="rId20"/>
    <p:sldId id="274" r:id="rId21"/>
    <p:sldId id="276" r:id="rId22"/>
    <p:sldId id="285"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1F4C"/>
    <a:srgbClr val="D4E986"/>
    <a:srgbClr val="31538F"/>
    <a:srgbClr val="4472C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5714"/>
    <p:restoredTop sz="85817"/>
  </p:normalViewPr>
  <p:slideViewPr>
    <p:cSldViewPr snapToGrid="0" snapToObjects="1">
      <p:cViewPr varScale="1">
        <p:scale>
          <a:sx n="90" d="100"/>
          <a:sy n="90" d="100"/>
        </p:scale>
        <p:origin x="232" y="376"/>
      </p:cViewPr>
      <p:guideLst/>
    </p:cSldViewPr>
  </p:slideViewPr>
  <p:notesTextViewPr>
    <p:cViewPr>
      <p:scale>
        <a:sx n="1" d="1"/>
        <a:sy n="1" d="1"/>
      </p:scale>
      <p:origin x="0" y="0"/>
    </p:cViewPr>
  </p:notesTextViewPr>
  <p:notesViewPr>
    <p:cSldViewPr snapToGrid="0" snapToObjects="1">
      <p:cViewPr varScale="1">
        <p:scale>
          <a:sx n="95" d="100"/>
          <a:sy n="95" d="100"/>
        </p:scale>
        <p:origin x="3560" y="19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721EC02-3187-8341-9034-AE0EA2D609C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99936A09-9872-CC4A-94B1-4A2A5952493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4744321-BDD7-4341-8713-07BB58C83F3B}" type="datetimeFigureOut">
              <a:rPr lang="en-US" smtClean="0"/>
              <a:t>9/13/22</a:t>
            </a:fld>
            <a:endParaRPr lang="en-US"/>
          </a:p>
        </p:txBody>
      </p:sp>
      <p:sp>
        <p:nvSpPr>
          <p:cNvPr id="4" name="Footer Placeholder 3">
            <a:extLst>
              <a:ext uri="{FF2B5EF4-FFF2-40B4-BE49-F238E27FC236}">
                <a16:creationId xmlns:a16="http://schemas.microsoft.com/office/drawing/2014/main" id="{0EB05A74-D8AC-954F-9E40-0DB49AE9BD9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78408630-74C8-E742-8237-8DD0BAD1F5F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3D3A765-16EC-184A-BFC4-0CEAD4FE3B6E}" type="slidenum">
              <a:rPr lang="en-US" smtClean="0"/>
              <a:t>‹#›</a:t>
            </a:fld>
            <a:endParaRPr lang="en-US"/>
          </a:p>
        </p:txBody>
      </p:sp>
    </p:spTree>
    <p:extLst>
      <p:ext uri="{BB962C8B-B14F-4D97-AF65-F5344CB8AC3E}">
        <p14:creationId xmlns:p14="http://schemas.microsoft.com/office/powerpoint/2010/main" val="22984715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6B18385-DA48-E248-9ABF-976618441976}" type="datetimeFigureOut">
              <a:rPr lang="en-US" smtClean="0"/>
              <a:t>9/13/22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53C1329-6B96-1747-A969-4114EA8B0BED}" type="slidenum">
              <a:rPr lang="en-US" smtClean="0"/>
              <a:t>‹#›</a:t>
            </a:fld>
            <a:endParaRPr lang="en-US"/>
          </a:p>
        </p:txBody>
      </p:sp>
    </p:spTree>
    <p:extLst>
      <p:ext uri="{BB962C8B-B14F-4D97-AF65-F5344CB8AC3E}">
        <p14:creationId xmlns:p14="http://schemas.microsoft.com/office/powerpoint/2010/main" val="30029689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53C1329-6B96-1747-A969-4114EA8B0BED}" type="slidenum">
              <a:rPr lang="en-US" smtClean="0"/>
              <a:t>1</a:t>
            </a:fld>
            <a:endParaRPr lang="en-US"/>
          </a:p>
        </p:txBody>
      </p:sp>
    </p:spTree>
    <p:extLst>
      <p:ext uri="{BB962C8B-B14F-4D97-AF65-F5344CB8AC3E}">
        <p14:creationId xmlns:p14="http://schemas.microsoft.com/office/powerpoint/2010/main" val="42321013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53C1329-6B96-1747-A969-4114EA8B0BED}" type="slidenum">
              <a:rPr lang="en-US" smtClean="0"/>
              <a:t>10</a:t>
            </a:fld>
            <a:endParaRPr lang="en-US"/>
          </a:p>
        </p:txBody>
      </p:sp>
    </p:spTree>
    <p:extLst>
      <p:ext uri="{BB962C8B-B14F-4D97-AF65-F5344CB8AC3E}">
        <p14:creationId xmlns:p14="http://schemas.microsoft.com/office/powerpoint/2010/main" val="39384588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53C1329-6B96-1747-A969-4114EA8B0BED}" type="slidenum">
              <a:rPr lang="en-US" smtClean="0"/>
              <a:t>11</a:t>
            </a:fld>
            <a:endParaRPr lang="en-US"/>
          </a:p>
        </p:txBody>
      </p:sp>
    </p:spTree>
    <p:extLst>
      <p:ext uri="{BB962C8B-B14F-4D97-AF65-F5344CB8AC3E}">
        <p14:creationId xmlns:p14="http://schemas.microsoft.com/office/powerpoint/2010/main" val="33525621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53C1329-6B96-1747-A969-4114EA8B0BED}" type="slidenum">
              <a:rPr lang="en-US" smtClean="0"/>
              <a:t>12</a:t>
            </a:fld>
            <a:endParaRPr lang="en-US"/>
          </a:p>
        </p:txBody>
      </p:sp>
    </p:spTree>
    <p:extLst>
      <p:ext uri="{BB962C8B-B14F-4D97-AF65-F5344CB8AC3E}">
        <p14:creationId xmlns:p14="http://schemas.microsoft.com/office/powerpoint/2010/main" val="18355546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53C1329-6B96-1747-A969-4114EA8B0BED}" type="slidenum">
              <a:rPr lang="en-US" smtClean="0"/>
              <a:t>13</a:t>
            </a:fld>
            <a:endParaRPr lang="en-US"/>
          </a:p>
        </p:txBody>
      </p:sp>
    </p:spTree>
    <p:extLst>
      <p:ext uri="{BB962C8B-B14F-4D97-AF65-F5344CB8AC3E}">
        <p14:creationId xmlns:p14="http://schemas.microsoft.com/office/powerpoint/2010/main" val="2109381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53C1329-6B96-1747-A969-4114EA8B0BED}" type="slidenum">
              <a:rPr lang="en-US" smtClean="0"/>
              <a:t>14</a:t>
            </a:fld>
            <a:endParaRPr lang="en-US"/>
          </a:p>
        </p:txBody>
      </p:sp>
    </p:spTree>
    <p:extLst>
      <p:ext uri="{BB962C8B-B14F-4D97-AF65-F5344CB8AC3E}">
        <p14:creationId xmlns:p14="http://schemas.microsoft.com/office/powerpoint/2010/main" val="8950159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53C1329-6B96-1747-A969-4114EA8B0BED}" type="slidenum">
              <a:rPr lang="en-US" smtClean="0"/>
              <a:t>15</a:t>
            </a:fld>
            <a:endParaRPr lang="en-US"/>
          </a:p>
        </p:txBody>
      </p:sp>
    </p:spTree>
    <p:extLst>
      <p:ext uri="{BB962C8B-B14F-4D97-AF65-F5344CB8AC3E}">
        <p14:creationId xmlns:p14="http://schemas.microsoft.com/office/powerpoint/2010/main" val="32154080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53C1329-6B96-1747-A969-4114EA8B0BED}" type="slidenum">
              <a:rPr lang="en-US" smtClean="0"/>
              <a:t>16</a:t>
            </a:fld>
            <a:endParaRPr lang="en-US"/>
          </a:p>
        </p:txBody>
      </p:sp>
    </p:spTree>
    <p:extLst>
      <p:ext uri="{BB962C8B-B14F-4D97-AF65-F5344CB8AC3E}">
        <p14:creationId xmlns:p14="http://schemas.microsoft.com/office/powerpoint/2010/main" val="8391257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53C1329-6B96-1747-A969-4114EA8B0BED}" type="slidenum">
              <a:rPr lang="en-US" smtClean="0"/>
              <a:t>17</a:t>
            </a:fld>
            <a:endParaRPr lang="en-US"/>
          </a:p>
        </p:txBody>
      </p:sp>
    </p:spTree>
    <p:extLst>
      <p:ext uri="{BB962C8B-B14F-4D97-AF65-F5344CB8AC3E}">
        <p14:creationId xmlns:p14="http://schemas.microsoft.com/office/powerpoint/2010/main" val="28750629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53C1329-6B96-1747-A969-4114EA8B0BED}" type="slidenum">
              <a:rPr lang="en-US" smtClean="0"/>
              <a:t>18</a:t>
            </a:fld>
            <a:endParaRPr lang="en-US"/>
          </a:p>
        </p:txBody>
      </p:sp>
    </p:spTree>
    <p:extLst>
      <p:ext uri="{BB962C8B-B14F-4D97-AF65-F5344CB8AC3E}">
        <p14:creationId xmlns:p14="http://schemas.microsoft.com/office/powerpoint/2010/main" val="17878870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53C1329-6B96-1747-A969-4114EA8B0BED}" type="slidenum">
              <a:rPr lang="en-US" smtClean="0"/>
              <a:t>19</a:t>
            </a:fld>
            <a:endParaRPr lang="en-US"/>
          </a:p>
        </p:txBody>
      </p:sp>
    </p:spTree>
    <p:extLst>
      <p:ext uri="{BB962C8B-B14F-4D97-AF65-F5344CB8AC3E}">
        <p14:creationId xmlns:p14="http://schemas.microsoft.com/office/powerpoint/2010/main" val="16755730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53C1329-6B96-1747-A969-4114EA8B0BED}" type="slidenum">
              <a:rPr lang="en-US" smtClean="0"/>
              <a:t>2</a:t>
            </a:fld>
            <a:endParaRPr lang="en-US"/>
          </a:p>
        </p:txBody>
      </p:sp>
    </p:spTree>
    <p:extLst>
      <p:ext uri="{BB962C8B-B14F-4D97-AF65-F5344CB8AC3E}">
        <p14:creationId xmlns:p14="http://schemas.microsoft.com/office/powerpoint/2010/main" val="35158522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53C1329-6B96-1747-A969-4114EA8B0BED}" type="slidenum">
              <a:rPr lang="en-US" smtClean="0"/>
              <a:t>20</a:t>
            </a:fld>
            <a:endParaRPr lang="en-US"/>
          </a:p>
        </p:txBody>
      </p:sp>
    </p:spTree>
    <p:extLst>
      <p:ext uri="{BB962C8B-B14F-4D97-AF65-F5344CB8AC3E}">
        <p14:creationId xmlns:p14="http://schemas.microsoft.com/office/powerpoint/2010/main" val="39275987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53C1329-6B96-1747-A969-4114EA8B0BED}" type="slidenum">
              <a:rPr lang="en-US" smtClean="0"/>
              <a:t>21</a:t>
            </a:fld>
            <a:endParaRPr lang="en-US"/>
          </a:p>
        </p:txBody>
      </p:sp>
    </p:spTree>
    <p:extLst>
      <p:ext uri="{BB962C8B-B14F-4D97-AF65-F5344CB8AC3E}">
        <p14:creationId xmlns:p14="http://schemas.microsoft.com/office/powerpoint/2010/main" val="18800735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53C1329-6B96-1747-A969-4114EA8B0BED}" type="slidenum">
              <a:rPr lang="en-US" smtClean="0"/>
              <a:t>22</a:t>
            </a:fld>
            <a:endParaRPr lang="en-US"/>
          </a:p>
        </p:txBody>
      </p:sp>
    </p:spTree>
    <p:extLst>
      <p:ext uri="{BB962C8B-B14F-4D97-AF65-F5344CB8AC3E}">
        <p14:creationId xmlns:p14="http://schemas.microsoft.com/office/powerpoint/2010/main" val="3902702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53C1329-6B96-1747-A969-4114EA8B0BED}" type="slidenum">
              <a:rPr lang="en-US" smtClean="0"/>
              <a:t>3</a:t>
            </a:fld>
            <a:endParaRPr lang="en-US"/>
          </a:p>
        </p:txBody>
      </p:sp>
    </p:spTree>
    <p:extLst>
      <p:ext uri="{BB962C8B-B14F-4D97-AF65-F5344CB8AC3E}">
        <p14:creationId xmlns:p14="http://schemas.microsoft.com/office/powerpoint/2010/main" val="32863577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53C1329-6B96-1747-A969-4114EA8B0BED}" type="slidenum">
              <a:rPr lang="en-US" smtClean="0"/>
              <a:t>4</a:t>
            </a:fld>
            <a:endParaRPr lang="en-US"/>
          </a:p>
        </p:txBody>
      </p:sp>
    </p:spTree>
    <p:extLst>
      <p:ext uri="{BB962C8B-B14F-4D97-AF65-F5344CB8AC3E}">
        <p14:creationId xmlns:p14="http://schemas.microsoft.com/office/powerpoint/2010/main" val="10770296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53C1329-6B96-1747-A969-4114EA8B0BED}" type="slidenum">
              <a:rPr lang="en-US" smtClean="0"/>
              <a:t>5</a:t>
            </a:fld>
            <a:endParaRPr lang="en-US"/>
          </a:p>
        </p:txBody>
      </p:sp>
    </p:spTree>
    <p:extLst>
      <p:ext uri="{BB962C8B-B14F-4D97-AF65-F5344CB8AC3E}">
        <p14:creationId xmlns:p14="http://schemas.microsoft.com/office/powerpoint/2010/main" val="7572708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53C1329-6B96-1747-A969-4114EA8B0BED}" type="slidenum">
              <a:rPr lang="en-US" smtClean="0"/>
              <a:t>6</a:t>
            </a:fld>
            <a:endParaRPr lang="en-US"/>
          </a:p>
        </p:txBody>
      </p:sp>
    </p:spTree>
    <p:extLst>
      <p:ext uri="{BB962C8B-B14F-4D97-AF65-F5344CB8AC3E}">
        <p14:creationId xmlns:p14="http://schemas.microsoft.com/office/powerpoint/2010/main" val="31902968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53C1329-6B96-1747-A969-4114EA8B0BED}" type="slidenum">
              <a:rPr lang="en-US" smtClean="0"/>
              <a:t>7</a:t>
            </a:fld>
            <a:endParaRPr lang="en-US"/>
          </a:p>
        </p:txBody>
      </p:sp>
    </p:spTree>
    <p:extLst>
      <p:ext uri="{BB962C8B-B14F-4D97-AF65-F5344CB8AC3E}">
        <p14:creationId xmlns:p14="http://schemas.microsoft.com/office/powerpoint/2010/main" val="6935580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53C1329-6B96-1747-A969-4114EA8B0BED}" type="slidenum">
              <a:rPr lang="en-US" smtClean="0"/>
              <a:t>8</a:t>
            </a:fld>
            <a:endParaRPr lang="en-US"/>
          </a:p>
        </p:txBody>
      </p:sp>
    </p:spTree>
    <p:extLst>
      <p:ext uri="{BB962C8B-B14F-4D97-AF65-F5344CB8AC3E}">
        <p14:creationId xmlns:p14="http://schemas.microsoft.com/office/powerpoint/2010/main" val="6222632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53C1329-6B96-1747-A969-4114EA8B0BED}" type="slidenum">
              <a:rPr lang="en-US" smtClean="0"/>
              <a:t>9</a:t>
            </a:fld>
            <a:endParaRPr lang="en-US"/>
          </a:p>
        </p:txBody>
      </p:sp>
    </p:spTree>
    <p:extLst>
      <p:ext uri="{BB962C8B-B14F-4D97-AF65-F5344CB8AC3E}">
        <p14:creationId xmlns:p14="http://schemas.microsoft.com/office/powerpoint/2010/main" val="17787933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877D3F-6774-E94E-9082-04ECDB6F710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F169C43-740C-5440-AC82-94EDEC82CDC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6" name="Slide Number Placeholder 5">
            <a:extLst>
              <a:ext uri="{FF2B5EF4-FFF2-40B4-BE49-F238E27FC236}">
                <a16:creationId xmlns:a16="http://schemas.microsoft.com/office/drawing/2014/main" id="{4BC826BF-3836-9D49-8238-429329DB7D85}"/>
              </a:ext>
            </a:extLst>
          </p:cNvPr>
          <p:cNvSpPr>
            <a:spLocks noGrp="1"/>
          </p:cNvSpPr>
          <p:nvPr>
            <p:ph type="sldNum" sz="quarter" idx="12"/>
          </p:nvPr>
        </p:nvSpPr>
        <p:spPr>
          <a:xfrm>
            <a:off x="11065790" y="6362967"/>
            <a:ext cx="1126210" cy="495031"/>
          </a:xfrm>
          <a:prstGeom prst="rect">
            <a:avLst/>
          </a:prstGeom>
        </p:spPr>
        <p:txBody>
          <a:bodyPr/>
          <a:lstStyle/>
          <a:p>
            <a:fld id="{25903A29-1C0C-5944-B4B1-7494691781F9}" type="slidenum">
              <a:rPr lang="en-US" smtClean="0"/>
              <a:t>‹#›</a:t>
            </a:fld>
            <a:endParaRPr lang="en-US"/>
          </a:p>
        </p:txBody>
      </p:sp>
    </p:spTree>
    <p:extLst>
      <p:ext uri="{BB962C8B-B14F-4D97-AF65-F5344CB8AC3E}">
        <p14:creationId xmlns:p14="http://schemas.microsoft.com/office/powerpoint/2010/main" val="36260892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151774-0D91-204D-A978-0436802E9BD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93295AB-AC32-C241-89BD-7238D6998E93}"/>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951C484E-BB33-9847-B634-A454E0B4BE64}"/>
              </a:ext>
            </a:extLst>
          </p:cNvPr>
          <p:cNvSpPr>
            <a:spLocks noGrp="1"/>
          </p:cNvSpPr>
          <p:nvPr>
            <p:ph type="ftr" sz="quarter" idx="11"/>
          </p:nvPr>
        </p:nvSpPr>
        <p:spPr>
          <a:xfrm>
            <a:off x="25401" y="6362968"/>
            <a:ext cx="12166600" cy="495031"/>
          </a:xfrm>
          <a:prstGeom prst="rect">
            <a:avLst/>
          </a:prstGeom>
        </p:spPr>
        <p:txBody>
          <a:bodyPr/>
          <a:lstStyle/>
          <a:p>
            <a:r>
              <a:rPr lang="en-US"/>
              <a:t>IT 705 – PROJECT MANAGEMENT</a:t>
            </a:r>
          </a:p>
        </p:txBody>
      </p:sp>
    </p:spTree>
    <p:extLst>
      <p:ext uri="{BB962C8B-B14F-4D97-AF65-F5344CB8AC3E}">
        <p14:creationId xmlns:p14="http://schemas.microsoft.com/office/powerpoint/2010/main" val="5433412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4225A51-FBBE-D14A-A086-21AF2C249B5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F4EDC11-6A6A-254E-8DEB-4633A3865ECB}"/>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04B8F65B-5309-3748-BA79-2B09E805BC61}"/>
              </a:ext>
            </a:extLst>
          </p:cNvPr>
          <p:cNvSpPr>
            <a:spLocks noGrp="1"/>
          </p:cNvSpPr>
          <p:nvPr>
            <p:ph type="ftr" sz="quarter" idx="11"/>
          </p:nvPr>
        </p:nvSpPr>
        <p:spPr>
          <a:xfrm>
            <a:off x="25401" y="6362968"/>
            <a:ext cx="12166600" cy="495031"/>
          </a:xfrm>
          <a:prstGeom prst="rect">
            <a:avLst/>
          </a:prstGeom>
        </p:spPr>
        <p:txBody>
          <a:bodyPr/>
          <a:lstStyle/>
          <a:p>
            <a:r>
              <a:rPr lang="en-US"/>
              <a:t>IT 705 – PROJECT MANAGEMENT</a:t>
            </a:r>
          </a:p>
        </p:txBody>
      </p:sp>
    </p:spTree>
    <p:extLst>
      <p:ext uri="{BB962C8B-B14F-4D97-AF65-F5344CB8AC3E}">
        <p14:creationId xmlns:p14="http://schemas.microsoft.com/office/powerpoint/2010/main" val="2472059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796117-1EAF-0E4E-810A-818DC8A41F3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2621F0D-AB30-D044-9336-91338CA7F5DD}"/>
              </a:ext>
            </a:extLst>
          </p:cNvPr>
          <p:cNvSpPr>
            <a:spLocks noGrp="1"/>
          </p:cNvSpPr>
          <p:nvPr>
            <p:ph idx="1"/>
          </p:nvPr>
        </p:nvSpPr>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439479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416B81-A168-EF40-984E-1DE948CB3AE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3A76DBF-543B-4740-9F34-B413953BE7C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5" name="Footer Placeholder 4">
            <a:extLst>
              <a:ext uri="{FF2B5EF4-FFF2-40B4-BE49-F238E27FC236}">
                <a16:creationId xmlns:a16="http://schemas.microsoft.com/office/drawing/2014/main" id="{48E0E723-42C7-454E-92D8-F91D7695AED7}"/>
              </a:ext>
            </a:extLst>
          </p:cNvPr>
          <p:cNvSpPr>
            <a:spLocks noGrp="1"/>
          </p:cNvSpPr>
          <p:nvPr>
            <p:ph type="ftr" sz="quarter" idx="11"/>
          </p:nvPr>
        </p:nvSpPr>
        <p:spPr>
          <a:xfrm>
            <a:off x="25401" y="6362968"/>
            <a:ext cx="12166600" cy="495031"/>
          </a:xfrm>
          <a:prstGeom prst="rect">
            <a:avLst/>
          </a:prstGeom>
        </p:spPr>
        <p:txBody>
          <a:bodyPr/>
          <a:lstStyle/>
          <a:p>
            <a:r>
              <a:rPr lang="en-US"/>
              <a:t>IT 705 – PROJECT MANAGEMENT</a:t>
            </a:r>
          </a:p>
        </p:txBody>
      </p:sp>
    </p:spTree>
    <p:extLst>
      <p:ext uri="{BB962C8B-B14F-4D97-AF65-F5344CB8AC3E}">
        <p14:creationId xmlns:p14="http://schemas.microsoft.com/office/powerpoint/2010/main" val="40542204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10D60C-1EF9-3949-9A58-AD0AA1C271C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4925508-589B-6349-9649-CFC57D424B24}"/>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EF91B6A-B205-6647-84EE-8C060D608026}"/>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C7A7CD7B-FB24-8645-AFFF-B9F6063964B0}"/>
              </a:ext>
            </a:extLst>
          </p:cNvPr>
          <p:cNvSpPr>
            <a:spLocks noGrp="1"/>
          </p:cNvSpPr>
          <p:nvPr>
            <p:ph type="ftr" sz="quarter" idx="11"/>
          </p:nvPr>
        </p:nvSpPr>
        <p:spPr>
          <a:xfrm>
            <a:off x="25401" y="6362968"/>
            <a:ext cx="12166600" cy="495031"/>
          </a:xfrm>
          <a:prstGeom prst="rect">
            <a:avLst/>
          </a:prstGeom>
        </p:spPr>
        <p:txBody>
          <a:bodyPr/>
          <a:lstStyle/>
          <a:p>
            <a:r>
              <a:rPr lang="en-US"/>
              <a:t>IT 705 – PROJECT MANAGEMENT</a:t>
            </a:r>
          </a:p>
        </p:txBody>
      </p:sp>
    </p:spTree>
    <p:extLst>
      <p:ext uri="{BB962C8B-B14F-4D97-AF65-F5344CB8AC3E}">
        <p14:creationId xmlns:p14="http://schemas.microsoft.com/office/powerpoint/2010/main" val="20957109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329118-8EF1-8D4D-8FB2-A5F3FB0E372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66A3756-CB55-6944-8167-8AD5A53FE0F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88B872F5-DE14-7941-8B43-C4C179CE41B4}"/>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65AA792-D59A-714A-A652-18A49394954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409FC316-CEC1-A94A-A181-43E19E0A2C6B}"/>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a:extLst>
              <a:ext uri="{FF2B5EF4-FFF2-40B4-BE49-F238E27FC236}">
                <a16:creationId xmlns:a16="http://schemas.microsoft.com/office/drawing/2014/main" id="{404C60A3-4696-9646-8A15-6542D6AA80BB}"/>
              </a:ext>
            </a:extLst>
          </p:cNvPr>
          <p:cNvSpPr>
            <a:spLocks noGrp="1"/>
          </p:cNvSpPr>
          <p:nvPr>
            <p:ph type="ftr" sz="quarter" idx="11"/>
          </p:nvPr>
        </p:nvSpPr>
        <p:spPr>
          <a:xfrm>
            <a:off x="25401" y="6362968"/>
            <a:ext cx="12166600" cy="495031"/>
          </a:xfrm>
          <a:prstGeom prst="rect">
            <a:avLst/>
          </a:prstGeom>
        </p:spPr>
        <p:txBody>
          <a:bodyPr/>
          <a:lstStyle/>
          <a:p>
            <a:r>
              <a:rPr lang="en-US"/>
              <a:t>IT 705 – PROJECT MANAGEMENT</a:t>
            </a:r>
          </a:p>
        </p:txBody>
      </p:sp>
    </p:spTree>
    <p:extLst>
      <p:ext uri="{BB962C8B-B14F-4D97-AF65-F5344CB8AC3E}">
        <p14:creationId xmlns:p14="http://schemas.microsoft.com/office/powerpoint/2010/main" val="1756690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68ABD4-A3EB-5246-AA80-39CF94AD073B}"/>
              </a:ext>
            </a:extLst>
          </p:cNvPr>
          <p:cNvSpPr>
            <a:spLocks noGrp="1"/>
          </p:cNvSpPr>
          <p:nvPr>
            <p:ph type="title"/>
          </p:nvPr>
        </p:nvSpPr>
        <p:spPr/>
        <p:txBody>
          <a:bodyPr/>
          <a:lstStyle/>
          <a:p>
            <a:r>
              <a:rPr lang="en-US"/>
              <a:t>Click to edit Master title style</a:t>
            </a:r>
          </a:p>
        </p:txBody>
      </p:sp>
      <p:sp>
        <p:nvSpPr>
          <p:cNvPr id="4" name="Footer Placeholder 3">
            <a:extLst>
              <a:ext uri="{FF2B5EF4-FFF2-40B4-BE49-F238E27FC236}">
                <a16:creationId xmlns:a16="http://schemas.microsoft.com/office/drawing/2014/main" id="{1BF8D086-6C22-C74F-A091-2B8760A63D4E}"/>
              </a:ext>
            </a:extLst>
          </p:cNvPr>
          <p:cNvSpPr>
            <a:spLocks noGrp="1"/>
          </p:cNvSpPr>
          <p:nvPr>
            <p:ph type="ftr" sz="quarter" idx="11"/>
          </p:nvPr>
        </p:nvSpPr>
        <p:spPr>
          <a:xfrm>
            <a:off x="25401" y="6362968"/>
            <a:ext cx="12166600" cy="495031"/>
          </a:xfrm>
          <a:prstGeom prst="rect">
            <a:avLst/>
          </a:prstGeom>
        </p:spPr>
        <p:txBody>
          <a:bodyPr/>
          <a:lstStyle/>
          <a:p>
            <a:r>
              <a:rPr lang="en-US"/>
              <a:t>IT 705 – PROJECT MANAGEMENT</a:t>
            </a:r>
          </a:p>
        </p:txBody>
      </p:sp>
    </p:spTree>
    <p:extLst>
      <p:ext uri="{BB962C8B-B14F-4D97-AF65-F5344CB8AC3E}">
        <p14:creationId xmlns:p14="http://schemas.microsoft.com/office/powerpoint/2010/main" val="12074396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60C09BFD-DF97-C54C-B8AE-1FB3E83F6CF4}"/>
              </a:ext>
            </a:extLst>
          </p:cNvPr>
          <p:cNvSpPr>
            <a:spLocks noGrp="1"/>
          </p:cNvSpPr>
          <p:nvPr>
            <p:ph type="ftr" sz="quarter" idx="11"/>
          </p:nvPr>
        </p:nvSpPr>
        <p:spPr>
          <a:xfrm>
            <a:off x="25401" y="6362968"/>
            <a:ext cx="12166600" cy="495031"/>
          </a:xfrm>
          <a:prstGeom prst="rect">
            <a:avLst/>
          </a:prstGeom>
        </p:spPr>
        <p:txBody>
          <a:bodyPr/>
          <a:lstStyle/>
          <a:p>
            <a:r>
              <a:rPr lang="en-US"/>
              <a:t>IT 705 – PROJECT MANAGEMENT</a:t>
            </a:r>
          </a:p>
        </p:txBody>
      </p:sp>
    </p:spTree>
    <p:extLst>
      <p:ext uri="{BB962C8B-B14F-4D97-AF65-F5344CB8AC3E}">
        <p14:creationId xmlns:p14="http://schemas.microsoft.com/office/powerpoint/2010/main" val="24310353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2EA514-7C5D-144E-9C80-230DDF6E85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00C35DC-FB97-3A4D-B208-73922292CF4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F88A377-817C-9B4D-889A-2EF2C44097D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6" name="Footer Placeholder 5">
            <a:extLst>
              <a:ext uri="{FF2B5EF4-FFF2-40B4-BE49-F238E27FC236}">
                <a16:creationId xmlns:a16="http://schemas.microsoft.com/office/drawing/2014/main" id="{1B19853B-3E17-6C4E-99F2-F631D126A3A0}"/>
              </a:ext>
            </a:extLst>
          </p:cNvPr>
          <p:cNvSpPr>
            <a:spLocks noGrp="1"/>
          </p:cNvSpPr>
          <p:nvPr>
            <p:ph type="ftr" sz="quarter" idx="11"/>
          </p:nvPr>
        </p:nvSpPr>
        <p:spPr>
          <a:xfrm>
            <a:off x="25401" y="6362968"/>
            <a:ext cx="12166600" cy="495031"/>
          </a:xfrm>
          <a:prstGeom prst="rect">
            <a:avLst/>
          </a:prstGeom>
        </p:spPr>
        <p:txBody>
          <a:bodyPr/>
          <a:lstStyle/>
          <a:p>
            <a:r>
              <a:rPr lang="en-US"/>
              <a:t>IT 705 – PROJECT MANAGEMENT</a:t>
            </a:r>
          </a:p>
        </p:txBody>
      </p:sp>
    </p:spTree>
    <p:extLst>
      <p:ext uri="{BB962C8B-B14F-4D97-AF65-F5344CB8AC3E}">
        <p14:creationId xmlns:p14="http://schemas.microsoft.com/office/powerpoint/2010/main" val="14372573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5A5941-AA28-B14E-AE78-FA5F30A0188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A6AAB73-8EA6-EB45-8335-80865DB862D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2BD5405-4DC8-8D43-BFE1-BE49F54164A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6" name="Footer Placeholder 5">
            <a:extLst>
              <a:ext uri="{FF2B5EF4-FFF2-40B4-BE49-F238E27FC236}">
                <a16:creationId xmlns:a16="http://schemas.microsoft.com/office/drawing/2014/main" id="{022A02FF-036A-5441-A334-8DB40EA12847}"/>
              </a:ext>
            </a:extLst>
          </p:cNvPr>
          <p:cNvSpPr>
            <a:spLocks noGrp="1"/>
          </p:cNvSpPr>
          <p:nvPr>
            <p:ph type="ftr" sz="quarter" idx="11"/>
          </p:nvPr>
        </p:nvSpPr>
        <p:spPr>
          <a:xfrm>
            <a:off x="25401" y="6362968"/>
            <a:ext cx="12166600" cy="495031"/>
          </a:xfrm>
          <a:prstGeom prst="rect">
            <a:avLst/>
          </a:prstGeom>
        </p:spPr>
        <p:txBody>
          <a:bodyPr/>
          <a:lstStyle/>
          <a:p>
            <a:r>
              <a:rPr lang="en-US"/>
              <a:t>IT 705 – PROJECT MANAGEMENT</a:t>
            </a:r>
          </a:p>
        </p:txBody>
      </p:sp>
    </p:spTree>
    <p:extLst>
      <p:ext uri="{BB962C8B-B14F-4D97-AF65-F5344CB8AC3E}">
        <p14:creationId xmlns:p14="http://schemas.microsoft.com/office/powerpoint/2010/main" val="17624398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2672105-D7E5-9D44-BD46-26C7A402D2B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215F8C8-9282-D745-8E42-910DABFF8E7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a:extLst>
              <a:ext uri="{FF2B5EF4-FFF2-40B4-BE49-F238E27FC236}">
                <a16:creationId xmlns:a16="http://schemas.microsoft.com/office/drawing/2014/main" id="{3A55C644-239D-AE4F-9DFE-E09B15AA6699}"/>
              </a:ext>
            </a:extLst>
          </p:cNvPr>
          <p:cNvPicPr>
            <a:picLocks noChangeAspect="1"/>
          </p:cNvPicPr>
          <p:nvPr userDrawn="1"/>
        </p:nvPicPr>
        <p:blipFill>
          <a:blip r:embed="rId13" cstate="screen">
            <a:extLst>
              <a:ext uri="{28A0092B-C50C-407E-A947-70E740481C1C}">
                <a14:useLocalDpi xmlns:a14="http://schemas.microsoft.com/office/drawing/2010/main"/>
              </a:ext>
            </a:extLst>
          </a:blip>
          <a:stretch>
            <a:fillRect/>
          </a:stretch>
        </p:blipFill>
        <p:spPr>
          <a:xfrm>
            <a:off x="0" y="6384189"/>
            <a:ext cx="375779" cy="473808"/>
          </a:xfrm>
          <a:prstGeom prst="rect">
            <a:avLst/>
          </a:prstGeom>
        </p:spPr>
      </p:pic>
      <p:sp>
        <p:nvSpPr>
          <p:cNvPr id="8" name="Footer Placeholder 7">
            <a:extLst>
              <a:ext uri="{FF2B5EF4-FFF2-40B4-BE49-F238E27FC236}">
                <a16:creationId xmlns:a16="http://schemas.microsoft.com/office/drawing/2014/main" id="{F4BFC74F-5897-BD45-9FB7-1B80EC85E07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10" name="Slide Number Placeholder 9">
            <a:extLst>
              <a:ext uri="{FF2B5EF4-FFF2-40B4-BE49-F238E27FC236}">
                <a16:creationId xmlns:a16="http://schemas.microsoft.com/office/drawing/2014/main" id="{5FAF3BAE-09DC-FA42-AD87-7F281DD6A86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E29B150-46FF-4A46-B20D-2C54AAF462EC}" type="slidenum">
              <a:rPr lang="en-US" smtClean="0"/>
              <a:t>‹#›</a:t>
            </a:fld>
            <a:endParaRPr lang="en-US"/>
          </a:p>
        </p:txBody>
      </p:sp>
    </p:spTree>
    <p:extLst>
      <p:ext uri="{BB962C8B-B14F-4D97-AF65-F5344CB8AC3E}">
        <p14:creationId xmlns:p14="http://schemas.microsoft.com/office/powerpoint/2010/main" val="18530947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pitchFamily="2" charset="2"/>
        <a:buChar char="Ø"/>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Courier New" panose="02070309020205020404" pitchFamily="49" charset="0"/>
        <a:buChar char="o"/>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pitchFamily="2" charset="2"/>
        <a:buChar char="v"/>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pitchFamily="2" charset="2"/>
        <a:buChar char="q"/>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4.tiff"/><Relationship Id="rId4" Type="http://schemas.openxmlformats.org/officeDocument/2006/relationships/image" Target="../media/image3.tiff"/></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hyperlink" Target="http://www.manifesto.org/"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9" Type="http://schemas.openxmlformats.org/officeDocument/2006/relationships/image" Target="../media/image12.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4.tiff"/></Relationships>
</file>

<file path=ppt/slides/_rels/slide6.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6.tiff"/></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8.tiff"/></Relationships>
</file>

<file path=ppt/slides/_rels/slide8.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2.tiff"/><Relationship Id="rId5" Type="http://schemas.openxmlformats.org/officeDocument/2006/relationships/image" Target="../media/image21.tiff"/><Relationship Id="rId4" Type="http://schemas.openxmlformats.org/officeDocument/2006/relationships/image" Target="../media/image20.tiff"/></Relationships>
</file>

<file path=ppt/slides/_rels/slide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3.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95FD90-7C36-8046-97F8-A0B3FBA37A0B}"/>
              </a:ext>
            </a:extLst>
          </p:cNvPr>
          <p:cNvSpPr>
            <a:spLocks noGrp="1"/>
          </p:cNvSpPr>
          <p:nvPr>
            <p:ph type="ctrTitle"/>
          </p:nvPr>
        </p:nvSpPr>
        <p:spPr>
          <a:xfrm>
            <a:off x="2674960" y="-170085"/>
            <a:ext cx="9144000" cy="2387600"/>
          </a:xfrm>
        </p:spPr>
        <p:txBody>
          <a:bodyPr>
            <a:normAutofit fontScale="90000"/>
          </a:bodyPr>
          <a:lstStyle/>
          <a:p>
            <a:br>
              <a:rPr lang="en-US" b="1" dirty="0">
                <a:solidFill>
                  <a:schemeClr val="accent1">
                    <a:lumMod val="50000"/>
                  </a:schemeClr>
                </a:solidFill>
              </a:rPr>
            </a:br>
            <a:r>
              <a:rPr lang="en-US" b="1" dirty="0">
                <a:solidFill>
                  <a:schemeClr val="accent1">
                    <a:lumMod val="50000"/>
                  </a:schemeClr>
                </a:solidFill>
              </a:rPr>
              <a:t>AGILE ORIGINS AND FUNDAMENTALS</a:t>
            </a:r>
          </a:p>
        </p:txBody>
      </p:sp>
      <p:pic>
        <p:nvPicPr>
          <p:cNvPr id="4" name="Picture 3">
            <a:extLst>
              <a:ext uri="{FF2B5EF4-FFF2-40B4-BE49-F238E27FC236}">
                <a16:creationId xmlns:a16="http://schemas.microsoft.com/office/drawing/2014/main" id="{458B1965-CD97-EC4E-9283-ECCF2EDD716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662680" y="2534054"/>
            <a:ext cx="4307840" cy="2423160"/>
          </a:xfrm>
          <a:prstGeom prst="rect">
            <a:avLst/>
          </a:prstGeom>
        </p:spPr>
      </p:pic>
      <p:pic>
        <p:nvPicPr>
          <p:cNvPr id="5" name="Picture 4">
            <a:extLst>
              <a:ext uri="{FF2B5EF4-FFF2-40B4-BE49-F238E27FC236}">
                <a16:creationId xmlns:a16="http://schemas.microsoft.com/office/drawing/2014/main" id="{15065AF2-732F-F948-BC6A-D1E86CECA55A}"/>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597480" y="3551461"/>
            <a:ext cx="4221480" cy="2811506"/>
          </a:xfrm>
          <a:prstGeom prst="rect">
            <a:avLst/>
          </a:prstGeom>
        </p:spPr>
      </p:pic>
      <p:pic>
        <p:nvPicPr>
          <p:cNvPr id="6" name="Picture 5">
            <a:extLst>
              <a:ext uri="{FF2B5EF4-FFF2-40B4-BE49-F238E27FC236}">
                <a16:creationId xmlns:a16="http://schemas.microsoft.com/office/drawing/2014/main" id="{84DC1BDA-44E0-5B49-9DAA-238B9EF218F6}"/>
              </a:ext>
            </a:extLst>
          </p:cNvPr>
          <p:cNvPicPr>
            <a:picLocks noChangeAspect="1"/>
          </p:cNvPicPr>
          <p:nvPr/>
        </p:nvPicPr>
        <p:blipFill>
          <a:blip r:embed="rId5"/>
          <a:stretch>
            <a:fillRect/>
          </a:stretch>
        </p:blipFill>
        <p:spPr>
          <a:xfrm>
            <a:off x="218365" y="1274318"/>
            <a:ext cx="3989270" cy="2238493"/>
          </a:xfrm>
          <a:prstGeom prst="rect">
            <a:avLst/>
          </a:prstGeom>
        </p:spPr>
      </p:pic>
    </p:spTree>
    <p:extLst>
      <p:ext uri="{BB962C8B-B14F-4D97-AF65-F5344CB8AC3E}">
        <p14:creationId xmlns:p14="http://schemas.microsoft.com/office/powerpoint/2010/main" val="27399273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6B670DA-1174-7547-B737-CFB0488F212C}"/>
              </a:ext>
            </a:extLst>
          </p:cNvPr>
          <p:cNvSpPr>
            <a:spLocks noGrp="1"/>
          </p:cNvSpPr>
          <p:nvPr>
            <p:ph idx="1"/>
          </p:nvPr>
        </p:nvSpPr>
        <p:spPr>
          <a:xfrm>
            <a:off x="838200" y="1825625"/>
            <a:ext cx="10515600" cy="3639993"/>
          </a:xfrm>
        </p:spPr>
        <p:txBody>
          <a:bodyPr>
            <a:normAutofit/>
          </a:bodyPr>
          <a:lstStyle/>
          <a:p>
            <a:pPr marL="0" indent="0">
              <a:buNone/>
            </a:pPr>
            <a:r>
              <a:rPr lang="en-US" dirty="0"/>
              <a:t>Mc Gregor’s Theory X and Theory Y</a:t>
            </a:r>
          </a:p>
          <a:p>
            <a:pPr lvl="1"/>
            <a:endParaRPr lang="en-US" dirty="0"/>
          </a:p>
          <a:p>
            <a:pPr lvl="1"/>
            <a:endParaRPr lang="en-US" dirty="0"/>
          </a:p>
          <a:p>
            <a:pPr lvl="2"/>
            <a:r>
              <a:rPr lang="en-US" dirty="0"/>
              <a:t>Auto Industry</a:t>
            </a:r>
          </a:p>
          <a:p>
            <a:pPr lvl="2"/>
            <a:r>
              <a:rPr lang="en-US" dirty="0"/>
              <a:t>Civil War (come back to highlight confederate </a:t>
            </a:r>
            <a:r>
              <a:rPr lang="en-US" dirty="0" err="1"/>
              <a:t>calvary</a:t>
            </a:r>
            <a:r>
              <a:rPr lang="en-US" dirty="0"/>
              <a:t> raids – </a:t>
            </a:r>
            <a:r>
              <a:rPr lang="en-US" dirty="0" err="1"/>
              <a:t>beauregard</a:t>
            </a:r>
            <a:r>
              <a:rPr lang="en-US" dirty="0"/>
              <a:t>?)</a:t>
            </a:r>
          </a:p>
          <a:p>
            <a:pPr lvl="2"/>
            <a:r>
              <a:rPr lang="en-US" dirty="0"/>
              <a:t>Steel w/ Carnegie</a:t>
            </a:r>
          </a:p>
          <a:p>
            <a:pPr marL="914400" lvl="2" indent="0">
              <a:buNone/>
            </a:pPr>
            <a:endParaRPr lang="en-US" dirty="0"/>
          </a:p>
          <a:p>
            <a:pPr lvl="2"/>
            <a:endParaRPr lang="en-US" dirty="0"/>
          </a:p>
          <a:p>
            <a:pPr lvl="1"/>
            <a:endParaRPr lang="en-US" dirty="0"/>
          </a:p>
        </p:txBody>
      </p:sp>
      <p:sp>
        <p:nvSpPr>
          <p:cNvPr id="4" name="Slide Number Placeholder 3">
            <a:extLst>
              <a:ext uri="{FF2B5EF4-FFF2-40B4-BE49-F238E27FC236}">
                <a16:creationId xmlns:a16="http://schemas.microsoft.com/office/drawing/2014/main" id="{78D7B75F-8227-3E4A-AD3E-1701C3060591}"/>
              </a:ext>
            </a:extLst>
          </p:cNvPr>
          <p:cNvSpPr>
            <a:spLocks noGrp="1"/>
          </p:cNvSpPr>
          <p:nvPr>
            <p:ph type="sldNum" sz="quarter" idx="4294967295"/>
          </p:nvPr>
        </p:nvSpPr>
        <p:spPr>
          <a:xfrm>
            <a:off x="363557" y="6362967"/>
            <a:ext cx="11828443" cy="495031"/>
          </a:xfrm>
          <a:prstGeom prst="rect">
            <a:avLst/>
          </a:prstGeom>
        </p:spPr>
        <p:txBody>
          <a:bodyPr/>
          <a:lstStyle/>
          <a:p>
            <a:fld id="{25903A29-1C0C-5944-B4B1-7494691781F9}" type="slidenum">
              <a:rPr lang="en-US" smtClean="0"/>
              <a:t>10</a:t>
            </a:fld>
            <a:endParaRPr lang="en-US" dirty="0"/>
          </a:p>
        </p:txBody>
      </p:sp>
      <p:graphicFrame>
        <p:nvGraphicFramePr>
          <p:cNvPr id="5" name="Table 4">
            <a:extLst>
              <a:ext uri="{FF2B5EF4-FFF2-40B4-BE49-F238E27FC236}">
                <a16:creationId xmlns:a16="http://schemas.microsoft.com/office/drawing/2014/main" id="{17EDD8E0-5DE6-254C-9CE0-9B7DB7548EE7}"/>
              </a:ext>
            </a:extLst>
          </p:cNvPr>
          <p:cNvGraphicFramePr>
            <a:graphicFrameLocks noGrp="1"/>
          </p:cNvGraphicFramePr>
          <p:nvPr>
            <p:extLst>
              <p:ext uri="{D42A27DB-BD31-4B8C-83A1-F6EECF244321}">
                <p14:modId xmlns:p14="http://schemas.microsoft.com/office/powerpoint/2010/main" val="545992400"/>
              </p:ext>
            </p:extLst>
          </p:nvPr>
        </p:nvGraphicFramePr>
        <p:xfrm>
          <a:off x="1739900" y="2357966"/>
          <a:ext cx="9613900" cy="3017520"/>
        </p:xfrm>
        <a:graphic>
          <a:graphicData uri="http://schemas.openxmlformats.org/drawingml/2006/table">
            <a:tbl>
              <a:tblPr firstRow="1" bandRow="1">
                <a:tableStyleId>{5C22544A-7EE6-4342-B048-85BDC9FD1C3A}</a:tableStyleId>
              </a:tblPr>
              <a:tblGrid>
                <a:gridCol w="4806950">
                  <a:extLst>
                    <a:ext uri="{9D8B030D-6E8A-4147-A177-3AD203B41FA5}">
                      <a16:colId xmlns:a16="http://schemas.microsoft.com/office/drawing/2014/main" val="2744981263"/>
                    </a:ext>
                  </a:extLst>
                </a:gridCol>
                <a:gridCol w="4806950">
                  <a:extLst>
                    <a:ext uri="{9D8B030D-6E8A-4147-A177-3AD203B41FA5}">
                      <a16:colId xmlns:a16="http://schemas.microsoft.com/office/drawing/2014/main" val="3757880441"/>
                    </a:ext>
                  </a:extLst>
                </a:gridCol>
              </a:tblGrid>
              <a:tr h="0">
                <a:tc>
                  <a:txBody>
                    <a:bodyPr/>
                    <a:lstStyle/>
                    <a:p>
                      <a:r>
                        <a:rPr lang="en-US" dirty="0"/>
                        <a:t>Theory X</a:t>
                      </a:r>
                    </a:p>
                  </a:txBody>
                  <a:tcPr/>
                </a:tc>
                <a:tc>
                  <a:txBody>
                    <a:bodyPr/>
                    <a:lstStyle/>
                    <a:p>
                      <a:r>
                        <a:rPr lang="en-US" dirty="0"/>
                        <a:t>Theory Y</a:t>
                      </a:r>
                    </a:p>
                  </a:txBody>
                  <a:tcPr/>
                </a:tc>
                <a:extLst>
                  <a:ext uri="{0D108BD9-81ED-4DB2-BD59-A6C34878D82A}">
                    <a16:rowId xmlns:a16="http://schemas.microsoft.com/office/drawing/2014/main" val="2704514024"/>
                  </a:ext>
                </a:extLst>
              </a:tr>
              <a:tr h="370840">
                <a:tc>
                  <a:txBody>
                    <a:bodyPr/>
                    <a:lstStyle/>
                    <a:p>
                      <a:r>
                        <a:rPr lang="en-US" dirty="0"/>
                        <a:t>Authoritarian</a:t>
                      </a:r>
                    </a:p>
                    <a:p>
                      <a:r>
                        <a:rPr lang="en-US" dirty="0"/>
                        <a:t>Command and Control</a:t>
                      </a:r>
                    </a:p>
                    <a:p>
                      <a:r>
                        <a:rPr lang="en-US" dirty="0"/>
                        <a:t>“Hands on”</a:t>
                      </a:r>
                    </a:p>
                    <a:p>
                      <a:r>
                        <a:rPr lang="en-US" dirty="0"/>
                        <a:t>Micro Manager</a:t>
                      </a:r>
                    </a:p>
                    <a:p>
                      <a:r>
                        <a:rPr lang="en-US" dirty="0"/>
                        <a:t>Motivation by Reward or Punishment</a:t>
                      </a:r>
                    </a:p>
                  </a:txBody>
                  <a:tcPr/>
                </a:tc>
                <a:tc>
                  <a:txBody>
                    <a:bodyPr/>
                    <a:lstStyle/>
                    <a:p>
                      <a:r>
                        <a:rPr lang="en-US" dirty="0"/>
                        <a:t>Participative</a:t>
                      </a:r>
                    </a:p>
                    <a:p>
                      <a:r>
                        <a:rPr lang="en-US" dirty="0"/>
                        <a:t>Trustful </a:t>
                      </a:r>
                      <a:r>
                        <a:rPr lang="en-US" dirty="0" err="1"/>
                        <a:t>Delagation</a:t>
                      </a:r>
                      <a:endParaRPr lang="en-US" dirty="0"/>
                    </a:p>
                    <a:p>
                      <a:r>
                        <a:rPr lang="en-US" dirty="0"/>
                        <a:t>“Guidance”</a:t>
                      </a:r>
                    </a:p>
                    <a:p>
                      <a:r>
                        <a:rPr lang="en-US" dirty="0"/>
                        <a:t>Macro or “Zoom” Manager</a:t>
                      </a:r>
                    </a:p>
                    <a:p>
                      <a:r>
                        <a:rPr lang="en-US" dirty="0"/>
                        <a:t>Intrinsic Value is a High Motivator</a:t>
                      </a:r>
                    </a:p>
                  </a:txBody>
                  <a:tcPr/>
                </a:tc>
                <a:extLst>
                  <a:ext uri="{0D108BD9-81ED-4DB2-BD59-A6C34878D82A}">
                    <a16:rowId xmlns:a16="http://schemas.microsoft.com/office/drawing/2014/main" val="2040438765"/>
                  </a:ext>
                </a:extLst>
              </a:tr>
              <a:tr h="370840">
                <a:tc>
                  <a:txBody>
                    <a:bodyPr/>
                    <a:lstStyle/>
                    <a:p>
                      <a:r>
                        <a:rPr lang="en-US" dirty="0"/>
                        <a:t>EXAMPLES:</a:t>
                      </a:r>
                    </a:p>
                    <a:p>
                      <a:r>
                        <a:rPr lang="en-US" dirty="0"/>
                        <a:t>Assembly lines</a:t>
                      </a:r>
                    </a:p>
                    <a:p>
                      <a:r>
                        <a:rPr lang="en-US" dirty="0"/>
                        <a:t>Rote Tasks</a:t>
                      </a:r>
                    </a:p>
                    <a:p>
                      <a:r>
                        <a:rPr lang="en-US" dirty="0"/>
                        <a:t>Customer Service</a:t>
                      </a:r>
                    </a:p>
                  </a:txBody>
                  <a:tcPr/>
                </a:tc>
                <a:tc>
                  <a:txBody>
                    <a:bodyPr/>
                    <a:lstStyle/>
                    <a:p>
                      <a:r>
                        <a:rPr lang="en-US" dirty="0"/>
                        <a:t>EXAMPLES:</a:t>
                      </a:r>
                    </a:p>
                    <a:p>
                      <a:r>
                        <a:rPr lang="en-US" dirty="0"/>
                        <a:t>Craftsman</a:t>
                      </a:r>
                    </a:p>
                    <a:p>
                      <a:r>
                        <a:rPr lang="en-US" dirty="0"/>
                        <a:t>Creative and High Collaboration Occupations</a:t>
                      </a:r>
                    </a:p>
                    <a:p>
                      <a:r>
                        <a:rPr lang="en-US" dirty="0"/>
                        <a:t>Medical(surgical/R&amp;D), Software Engineering</a:t>
                      </a:r>
                    </a:p>
                  </a:txBody>
                  <a:tcPr/>
                </a:tc>
                <a:extLst>
                  <a:ext uri="{0D108BD9-81ED-4DB2-BD59-A6C34878D82A}">
                    <a16:rowId xmlns:a16="http://schemas.microsoft.com/office/drawing/2014/main" val="2671033483"/>
                  </a:ext>
                </a:extLst>
              </a:tr>
            </a:tbl>
          </a:graphicData>
        </a:graphic>
      </p:graphicFrame>
      <p:sp>
        <p:nvSpPr>
          <p:cNvPr id="7" name="Title 6">
            <a:extLst>
              <a:ext uri="{FF2B5EF4-FFF2-40B4-BE49-F238E27FC236}">
                <a16:creationId xmlns:a16="http://schemas.microsoft.com/office/drawing/2014/main" id="{7A19BC30-B4E0-A944-8520-D95FB5C64478}"/>
              </a:ext>
            </a:extLst>
          </p:cNvPr>
          <p:cNvSpPr>
            <a:spLocks noGrp="1"/>
          </p:cNvSpPr>
          <p:nvPr>
            <p:ph type="title"/>
          </p:nvPr>
        </p:nvSpPr>
        <p:spPr/>
        <p:txBody>
          <a:bodyPr/>
          <a:lstStyle/>
          <a:p>
            <a:r>
              <a:rPr lang="en-US" dirty="0"/>
              <a:t>Mc Gregor’s Theory X &amp; Theory Y</a:t>
            </a:r>
          </a:p>
        </p:txBody>
      </p:sp>
    </p:spTree>
    <p:extLst>
      <p:ext uri="{BB962C8B-B14F-4D97-AF65-F5344CB8AC3E}">
        <p14:creationId xmlns:p14="http://schemas.microsoft.com/office/powerpoint/2010/main" val="3212286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98D4A7-5E20-C749-BA10-EDA35AB6A030}"/>
              </a:ext>
            </a:extLst>
          </p:cNvPr>
          <p:cNvSpPr>
            <a:spLocks noGrp="1"/>
          </p:cNvSpPr>
          <p:nvPr>
            <p:ph type="title"/>
          </p:nvPr>
        </p:nvSpPr>
        <p:spPr>
          <a:xfrm>
            <a:off x="137160" y="114619"/>
            <a:ext cx="10515600" cy="1325563"/>
          </a:xfrm>
        </p:spPr>
        <p:txBody>
          <a:bodyPr/>
          <a:lstStyle/>
          <a:p>
            <a:r>
              <a:rPr lang="en-US" dirty="0"/>
              <a:t>American Industry Shifts</a:t>
            </a:r>
          </a:p>
        </p:txBody>
      </p:sp>
      <p:sp>
        <p:nvSpPr>
          <p:cNvPr id="3" name="Content Placeholder 2">
            <a:extLst>
              <a:ext uri="{FF2B5EF4-FFF2-40B4-BE49-F238E27FC236}">
                <a16:creationId xmlns:a16="http://schemas.microsoft.com/office/drawing/2014/main" id="{60A63F69-8D5C-604D-ACC8-B1F3F6288B29}"/>
              </a:ext>
            </a:extLst>
          </p:cNvPr>
          <p:cNvSpPr>
            <a:spLocks noGrp="1"/>
          </p:cNvSpPr>
          <p:nvPr>
            <p:ph idx="1"/>
          </p:nvPr>
        </p:nvSpPr>
        <p:spPr>
          <a:xfrm>
            <a:off x="838200" y="1538868"/>
            <a:ext cx="5428785" cy="4638095"/>
          </a:xfrm>
        </p:spPr>
        <p:txBody>
          <a:bodyPr>
            <a:normAutofit fontScale="85000" lnSpcReduction="10000"/>
          </a:bodyPr>
          <a:lstStyle/>
          <a:p>
            <a:r>
              <a:rPr lang="en-US" dirty="0"/>
              <a:t>Decrease in manufacturing (blue collar) labor force</a:t>
            </a:r>
          </a:p>
          <a:p>
            <a:r>
              <a:rPr lang="en-US" dirty="0"/>
              <a:t>Increase of knowledge worker as percentage of the workforce</a:t>
            </a:r>
            <a:br>
              <a:rPr lang="en-US" dirty="0"/>
            </a:br>
            <a:endParaRPr lang="en-US" dirty="0"/>
          </a:p>
          <a:p>
            <a:pPr lvl="1"/>
            <a:r>
              <a:rPr lang="en-US" dirty="0"/>
              <a:t>Fueled by computer revolution from military, aerospace, and large corporations</a:t>
            </a:r>
          </a:p>
          <a:p>
            <a:pPr lvl="2"/>
            <a:r>
              <a:rPr lang="en-US" dirty="0"/>
              <a:t> Examples:</a:t>
            </a:r>
          </a:p>
          <a:p>
            <a:pPr lvl="3"/>
            <a:r>
              <a:rPr lang="en-US" dirty="0"/>
              <a:t>IBM</a:t>
            </a:r>
          </a:p>
          <a:p>
            <a:pPr lvl="3"/>
            <a:r>
              <a:rPr lang="en-US" dirty="0"/>
              <a:t>NASA</a:t>
            </a:r>
          </a:p>
          <a:p>
            <a:pPr lvl="3"/>
            <a:r>
              <a:rPr lang="en-US" dirty="0"/>
              <a:t>Census</a:t>
            </a:r>
          </a:p>
          <a:p>
            <a:pPr lvl="3"/>
            <a:r>
              <a:rPr lang="en-US" dirty="0"/>
              <a:t>Guided Missile and Submarine Advancements</a:t>
            </a:r>
          </a:p>
          <a:p>
            <a:pPr lvl="1"/>
            <a:r>
              <a:rPr lang="en-US" dirty="0"/>
              <a:t>Shift to a Service Focused economy</a:t>
            </a:r>
          </a:p>
          <a:p>
            <a:pPr lvl="2"/>
            <a:r>
              <a:rPr lang="en-US" dirty="0"/>
              <a:t>Financial services</a:t>
            </a:r>
          </a:p>
          <a:p>
            <a:pPr lvl="2"/>
            <a:r>
              <a:rPr lang="en-US" dirty="0"/>
              <a:t>Hospitality</a:t>
            </a:r>
          </a:p>
        </p:txBody>
      </p:sp>
      <p:pic>
        <p:nvPicPr>
          <p:cNvPr id="4" name="Picture 3">
            <a:extLst>
              <a:ext uri="{FF2B5EF4-FFF2-40B4-BE49-F238E27FC236}">
                <a16:creationId xmlns:a16="http://schemas.microsoft.com/office/drawing/2014/main" id="{C94A7D8C-35B7-9B4E-87AD-EB8BA38851FA}"/>
              </a:ext>
            </a:extLst>
          </p:cNvPr>
          <p:cNvPicPr>
            <a:picLocks noChangeAspect="1"/>
          </p:cNvPicPr>
          <p:nvPr/>
        </p:nvPicPr>
        <p:blipFill>
          <a:blip r:embed="rId3"/>
          <a:stretch>
            <a:fillRect/>
          </a:stretch>
        </p:blipFill>
        <p:spPr>
          <a:xfrm>
            <a:off x="6453176" y="365124"/>
            <a:ext cx="5438475" cy="6124885"/>
          </a:xfrm>
          <a:prstGeom prst="rect">
            <a:avLst/>
          </a:prstGeom>
        </p:spPr>
      </p:pic>
      <p:sp>
        <p:nvSpPr>
          <p:cNvPr id="5" name="TextBox 4">
            <a:extLst>
              <a:ext uri="{FF2B5EF4-FFF2-40B4-BE49-F238E27FC236}">
                <a16:creationId xmlns:a16="http://schemas.microsoft.com/office/drawing/2014/main" id="{AA664B68-6EC7-7B42-9C02-8A5A9EEA84D9}"/>
              </a:ext>
            </a:extLst>
          </p:cNvPr>
          <p:cNvSpPr txBox="1"/>
          <p:nvPr/>
        </p:nvSpPr>
        <p:spPr>
          <a:xfrm>
            <a:off x="2230243" y="6588695"/>
            <a:ext cx="7928518" cy="261610"/>
          </a:xfrm>
          <a:prstGeom prst="rect">
            <a:avLst/>
          </a:prstGeom>
          <a:noFill/>
        </p:spPr>
        <p:txBody>
          <a:bodyPr wrap="square" rtlCol="0">
            <a:spAutoFit/>
          </a:bodyPr>
          <a:lstStyle/>
          <a:p>
            <a:r>
              <a:rPr lang="en-US" sz="1100" b="1" dirty="0">
                <a:solidFill>
                  <a:schemeClr val="bg1">
                    <a:lumMod val="50000"/>
                  </a:schemeClr>
                </a:solidFill>
              </a:rPr>
              <a:t>* Where Did All the Workers Go? 60 Years of Economic Change in 1 Graph, Derek Thompson, Atlantic Monthly, Jan 26, 2012</a:t>
            </a:r>
          </a:p>
        </p:txBody>
      </p:sp>
      <p:sp>
        <p:nvSpPr>
          <p:cNvPr id="6" name="Slide Number Placeholder 5">
            <a:extLst>
              <a:ext uri="{FF2B5EF4-FFF2-40B4-BE49-F238E27FC236}">
                <a16:creationId xmlns:a16="http://schemas.microsoft.com/office/drawing/2014/main" id="{BD9725A2-59D7-C644-9A13-C3F4C3D41423}"/>
              </a:ext>
            </a:extLst>
          </p:cNvPr>
          <p:cNvSpPr>
            <a:spLocks noGrp="1"/>
          </p:cNvSpPr>
          <p:nvPr>
            <p:ph type="sldNum" sz="quarter" idx="4294967295"/>
          </p:nvPr>
        </p:nvSpPr>
        <p:spPr>
          <a:xfrm>
            <a:off x="363557" y="6362967"/>
            <a:ext cx="11828443" cy="495031"/>
          </a:xfrm>
          <a:prstGeom prst="rect">
            <a:avLst/>
          </a:prstGeom>
        </p:spPr>
        <p:txBody>
          <a:bodyPr/>
          <a:lstStyle/>
          <a:p>
            <a:fld id="{25903A29-1C0C-5944-B4B1-7494691781F9}" type="slidenum">
              <a:rPr lang="en-US" smtClean="0"/>
              <a:t>11</a:t>
            </a:fld>
            <a:endParaRPr lang="en-US" dirty="0"/>
          </a:p>
        </p:txBody>
      </p:sp>
    </p:spTree>
    <p:extLst>
      <p:ext uri="{BB962C8B-B14F-4D97-AF65-F5344CB8AC3E}">
        <p14:creationId xmlns:p14="http://schemas.microsoft.com/office/powerpoint/2010/main" val="42712894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3A6CF15-29D9-3A4E-B0A1-9D404EB9A783}"/>
              </a:ext>
            </a:extLst>
          </p:cNvPr>
          <p:cNvSpPr>
            <a:spLocks noGrp="1"/>
          </p:cNvSpPr>
          <p:nvPr>
            <p:ph idx="1"/>
          </p:nvPr>
        </p:nvSpPr>
        <p:spPr>
          <a:xfrm>
            <a:off x="6210300" y="400127"/>
            <a:ext cx="4892040" cy="2243455"/>
          </a:xfrm>
        </p:spPr>
        <p:txBody>
          <a:bodyPr>
            <a:normAutofit fontScale="92500"/>
          </a:bodyPr>
          <a:lstStyle/>
          <a:p>
            <a:pPr marL="0" indent="0">
              <a:buNone/>
            </a:pPr>
            <a:r>
              <a:rPr lang="en-US" dirty="0"/>
              <a:t>Milestone moment:</a:t>
            </a:r>
          </a:p>
          <a:p>
            <a:pPr marL="0" indent="0">
              <a:buNone/>
            </a:pPr>
            <a:r>
              <a:rPr lang="en-US" sz="2000" dirty="0" err="1"/>
              <a:t>Hirotaka</a:t>
            </a:r>
            <a:r>
              <a:rPr lang="en-US" sz="2000" dirty="0"/>
              <a:t> Takeuchi &amp; </a:t>
            </a:r>
            <a:r>
              <a:rPr lang="en-US" sz="2000" dirty="0" err="1"/>
              <a:t>Ikujiro</a:t>
            </a:r>
            <a:r>
              <a:rPr lang="en-US" sz="2000" dirty="0"/>
              <a:t> Nonaka publish the New New Product Development Game in Harvard Business Review in January 1986.  They outline how Incremental-Iterative development of products enable companies to be competitive through Speed and Flexibility.</a:t>
            </a:r>
          </a:p>
        </p:txBody>
      </p:sp>
      <p:sp>
        <p:nvSpPr>
          <p:cNvPr id="4" name="TextBox 3">
            <a:extLst>
              <a:ext uri="{FF2B5EF4-FFF2-40B4-BE49-F238E27FC236}">
                <a16:creationId xmlns:a16="http://schemas.microsoft.com/office/drawing/2014/main" id="{E80A4A6B-A85E-8F4C-8468-A5C211166C23}"/>
              </a:ext>
            </a:extLst>
          </p:cNvPr>
          <p:cNvSpPr txBox="1"/>
          <p:nvPr/>
        </p:nvSpPr>
        <p:spPr>
          <a:xfrm>
            <a:off x="2057400" y="4016988"/>
            <a:ext cx="4023360" cy="1015663"/>
          </a:xfrm>
          <a:prstGeom prst="rect">
            <a:avLst/>
          </a:prstGeom>
          <a:noFill/>
          <a:ln>
            <a:noFill/>
          </a:ln>
        </p:spPr>
        <p:txBody>
          <a:bodyPr wrap="square" rtlCol="0">
            <a:spAutoFit/>
          </a:bodyPr>
          <a:lstStyle/>
          <a:p>
            <a:pPr marL="285750" indent="-285750">
              <a:buFont typeface="Arial" panose="020B0604020202020204" pitchFamily="34" charset="0"/>
              <a:buChar char="•"/>
            </a:pPr>
            <a:r>
              <a:rPr lang="en-US" sz="2000" dirty="0"/>
              <a:t> built-in instability</a:t>
            </a:r>
          </a:p>
          <a:p>
            <a:pPr marL="285750" indent="-285750">
              <a:buFont typeface="Arial" panose="020B0604020202020204" pitchFamily="34" charset="0"/>
              <a:buChar char="•"/>
            </a:pPr>
            <a:r>
              <a:rPr lang="en-US" sz="2000" dirty="0"/>
              <a:t>self-organizing project teams </a:t>
            </a:r>
          </a:p>
          <a:p>
            <a:pPr marL="285750" indent="-285750">
              <a:buFont typeface="Arial" panose="020B0604020202020204" pitchFamily="34" charset="0"/>
              <a:buChar char="•"/>
            </a:pPr>
            <a:r>
              <a:rPr lang="en-US" sz="2000" dirty="0"/>
              <a:t>overlapping development phases </a:t>
            </a:r>
          </a:p>
        </p:txBody>
      </p:sp>
      <p:sp>
        <p:nvSpPr>
          <p:cNvPr id="5" name="TextBox 4">
            <a:extLst>
              <a:ext uri="{FF2B5EF4-FFF2-40B4-BE49-F238E27FC236}">
                <a16:creationId xmlns:a16="http://schemas.microsoft.com/office/drawing/2014/main" id="{79122225-72A2-C444-9E5D-9A4FDE241EC7}"/>
              </a:ext>
            </a:extLst>
          </p:cNvPr>
          <p:cNvSpPr txBox="1"/>
          <p:nvPr/>
        </p:nvSpPr>
        <p:spPr>
          <a:xfrm>
            <a:off x="6080760" y="4016988"/>
            <a:ext cx="4175760" cy="1015663"/>
          </a:xfrm>
          <a:prstGeom prst="rect">
            <a:avLst/>
          </a:prstGeom>
          <a:noFill/>
          <a:ln>
            <a:noFill/>
          </a:ln>
        </p:spPr>
        <p:txBody>
          <a:bodyPr wrap="square" rtlCol="0">
            <a:spAutoFit/>
          </a:bodyPr>
          <a:lstStyle/>
          <a:p>
            <a:pPr marL="285750" indent="-285750">
              <a:buFont typeface="Arial" panose="020B0604020202020204" pitchFamily="34" charset="0"/>
              <a:buChar char="•"/>
            </a:pPr>
            <a:r>
              <a:rPr lang="en-US" sz="2000" dirty="0"/>
              <a:t>“multi-learning” </a:t>
            </a:r>
          </a:p>
          <a:p>
            <a:pPr marL="285750" indent="-285750">
              <a:buFont typeface="Arial" panose="020B0604020202020204" pitchFamily="34" charset="0"/>
              <a:buChar char="•"/>
            </a:pPr>
            <a:r>
              <a:rPr lang="en-US" sz="2000" dirty="0"/>
              <a:t>subtle control</a:t>
            </a:r>
          </a:p>
          <a:p>
            <a:pPr marL="285750" indent="-285750">
              <a:buFont typeface="Arial" panose="020B0604020202020204" pitchFamily="34" charset="0"/>
              <a:buChar char="•"/>
            </a:pPr>
            <a:r>
              <a:rPr lang="en-US" sz="2000" dirty="0"/>
              <a:t>organizational transfer of learning</a:t>
            </a:r>
          </a:p>
        </p:txBody>
      </p:sp>
      <p:sp>
        <p:nvSpPr>
          <p:cNvPr id="6" name="TextBox 5">
            <a:extLst>
              <a:ext uri="{FF2B5EF4-FFF2-40B4-BE49-F238E27FC236}">
                <a16:creationId xmlns:a16="http://schemas.microsoft.com/office/drawing/2014/main" id="{100F0F45-C017-944D-B262-832336527721}"/>
              </a:ext>
            </a:extLst>
          </p:cNvPr>
          <p:cNvSpPr txBox="1"/>
          <p:nvPr/>
        </p:nvSpPr>
        <p:spPr>
          <a:xfrm>
            <a:off x="838200" y="5486400"/>
            <a:ext cx="10744200" cy="646331"/>
          </a:xfrm>
          <a:prstGeom prst="rect">
            <a:avLst/>
          </a:prstGeom>
          <a:noFill/>
        </p:spPr>
        <p:txBody>
          <a:bodyPr wrap="square" rtlCol="0">
            <a:spAutoFit/>
          </a:bodyPr>
          <a:lstStyle/>
          <a:p>
            <a:pPr algn="just"/>
            <a:r>
              <a:rPr lang="en-US" b="1" i="1" dirty="0">
                <a:solidFill>
                  <a:schemeClr val="accent1"/>
                </a:solidFill>
              </a:rPr>
              <a:t>“the new approach can act as a change agent: it is a vehicle for introducing creative, market-driven ideas and processes into an old, rigid organization.”*</a:t>
            </a:r>
          </a:p>
        </p:txBody>
      </p:sp>
      <p:sp>
        <p:nvSpPr>
          <p:cNvPr id="7" name="TextBox 6">
            <a:extLst>
              <a:ext uri="{FF2B5EF4-FFF2-40B4-BE49-F238E27FC236}">
                <a16:creationId xmlns:a16="http://schemas.microsoft.com/office/drawing/2014/main" id="{1FD92315-6875-2549-AC02-83A99BF797E8}"/>
              </a:ext>
            </a:extLst>
          </p:cNvPr>
          <p:cNvSpPr txBox="1"/>
          <p:nvPr/>
        </p:nvSpPr>
        <p:spPr>
          <a:xfrm>
            <a:off x="5273040" y="6395839"/>
            <a:ext cx="6537960" cy="276999"/>
          </a:xfrm>
          <a:prstGeom prst="rect">
            <a:avLst/>
          </a:prstGeom>
          <a:noFill/>
        </p:spPr>
        <p:txBody>
          <a:bodyPr wrap="square" rtlCol="0">
            <a:spAutoFit/>
          </a:bodyPr>
          <a:lstStyle/>
          <a:p>
            <a:r>
              <a:rPr lang="en-US" sz="1200" dirty="0">
                <a:solidFill>
                  <a:schemeClr val="bg1">
                    <a:lumMod val="50000"/>
                  </a:schemeClr>
                </a:solidFill>
              </a:rPr>
              <a:t>*Takeuchi &amp; Nonaka, The New New Product Development Game, HBR Jan 1986</a:t>
            </a:r>
          </a:p>
        </p:txBody>
      </p:sp>
      <p:sp>
        <p:nvSpPr>
          <p:cNvPr id="8" name="TextBox 7">
            <a:extLst>
              <a:ext uri="{FF2B5EF4-FFF2-40B4-BE49-F238E27FC236}">
                <a16:creationId xmlns:a16="http://schemas.microsoft.com/office/drawing/2014/main" id="{4C78597D-9B5A-8F42-BD61-5A881A67DF5C}"/>
              </a:ext>
            </a:extLst>
          </p:cNvPr>
          <p:cNvSpPr txBox="1"/>
          <p:nvPr/>
        </p:nvSpPr>
        <p:spPr>
          <a:xfrm>
            <a:off x="2026920" y="3502499"/>
            <a:ext cx="8366760" cy="523220"/>
          </a:xfrm>
          <a:prstGeom prst="rect">
            <a:avLst/>
          </a:prstGeom>
          <a:noFill/>
        </p:spPr>
        <p:txBody>
          <a:bodyPr wrap="square" rtlCol="0">
            <a:spAutoFit/>
          </a:bodyPr>
          <a:lstStyle/>
          <a:p>
            <a:pPr algn="ctr"/>
            <a:r>
              <a:rPr lang="en-US" sz="2800" b="1" u="sng" dirty="0"/>
              <a:t>6 Characteristics</a:t>
            </a:r>
          </a:p>
        </p:txBody>
      </p:sp>
      <p:pic>
        <p:nvPicPr>
          <p:cNvPr id="9" name="Picture 8">
            <a:extLst>
              <a:ext uri="{FF2B5EF4-FFF2-40B4-BE49-F238E27FC236}">
                <a16:creationId xmlns:a16="http://schemas.microsoft.com/office/drawing/2014/main" id="{5B877E78-7E83-4E4D-BBAC-724E3B1358E2}"/>
              </a:ext>
            </a:extLst>
          </p:cNvPr>
          <p:cNvPicPr>
            <a:picLocks noChangeAspect="1"/>
          </p:cNvPicPr>
          <p:nvPr/>
        </p:nvPicPr>
        <p:blipFill>
          <a:blip r:embed="rId3"/>
          <a:stretch>
            <a:fillRect/>
          </a:stretch>
        </p:blipFill>
        <p:spPr>
          <a:xfrm>
            <a:off x="0" y="0"/>
            <a:ext cx="5424267" cy="3043711"/>
          </a:xfrm>
          <a:prstGeom prst="rect">
            <a:avLst/>
          </a:prstGeom>
        </p:spPr>
      </p:pic>
      <p:sp>
        <p:nvSpPr>
          <p:cNvPr id="2" name="Slide Number Placeholder 1">
            <a:extLst>
              <a:ext uri="{FF2B5EF4-FFF2-40B4-BE49-F238E27FC236}">
                <a16:creationId xmlns:a16="http://schemas.microsoft.com/office/drawing/2014/main" id="{B7701530-3BFB-2F49-9FA8-E0C507622B73}"/>
              </a:ext>
            </a:extLst>
          </p:cNvPr>
          <p:cNvSpPr>
            <a:spLocks noGrp="1"/>
          </p:cNvSpPr>
          <p:nvPr>
            <p:ph type="sldNum" sz="quarter" idx="4294967295"/>
          </p:nvPr>
        </p:nvSpPr>
        <p:spPr>
          <a:xfrm>
            <a:off x="363557" y="6362967"/>
            <a:ext cx="11828443" cy="495031"/>
          </a:xfrm>
          <a:prstGeom prst="rect">
            <a:avLst/>
          </a:prstGeom>
        </p:spPr>
        <p:txBody>
          <a:bodyPr/>
          <a:lstStyle/>
          <a:p>
            <a:fld id="{25903A29-1C0C-5944-B4B1-7494691781F9}" type="slidenum">
              <a:rPr lang="en-US" smtClean="0"/>
              <a:t>12</a:t>
            </a:fld>
            <a:endParaRPr lang="en-US" dirty="0"/>
          </a:p>
        </p:txBody>
      </p:sp>
    </p:spTree>
    <p:extLst>
      <p:ext uri="{BB962C8B-B14F-4D97-AF65-F5344CB8AC3E}">
        <p14:creationId xmlns:p14="http://schemas.microsoft.com/office/powerpoint/2010/main" val="37230485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80A4A6B-A85E-8F4C-8468-A5C211166C23}"/>
              </a:ext>
            </a:extLst>
          </p:cNvPr>
          <p:cNvSpPr txBox="1"/>
          <p:nvPr/>
        </p:nvSpPr>
        <p:spPr>
          <a:xfrm>
            <a:off x="1299209" y="4016988"/>
            <a:ext cx="4915401" cy="1200329"/>
          </a:xfrm>
          <a:prstGeom prst="rect">
            <a:avLst/>
          </a:prstGeom>
          <a:noFill/>
          <a:ln>
            <a:noFill/>
          </a:ln>
        </p:spPr>
        <p:txBody>
          <a:bodyPr wrap="square" rtlCol="0">
            <a:spAutoFit/>
          </a:bodyPr>
          <a:lstStyle/>
          <a:p>
            <a:pPr marL="285750" indent="-285750">
              <a:buFont typeface="Arial" panose="020B0604020202020204" pitchFamily="34" charset="0"/>
              <a:buChar char="•"/>
            </a:pPr>
            <a:r>
              <a:rPr lang="en-US" sz="2400" dirty="0"/>
              <a:t> built-in instability</a:t>
            </a:r>
          </a:p>
          <a:p>
            <a:pPr marL="285750" indent="-285750">
              <a:buFont typeface="Arial" panose="020B0604020202020204" pitchFamily="34" charset="0"/>
              <a:buChar char="•"/>
            </a:pPr>
            <a:r>
              <a:rPr lang="en-US" sz="2400" dirty="0"/>
              <a:t>self-organizing project teams </a:t>
            </a:r>
          </a:p>
          <a:p>
            <a:pPr marL="285750" indent="-285750">
              <a:buFont typeface="Arial" panose="020B0604020202020204" pitchFamily="34" charset="0"/>
              <a:buChar char="•"/>
            </a:pPr>
            <a:r>
              <a:rPr lang="en-US" sz="2400" dirty="0"/>
              <a:t>overlapping development phases </a:t>
            </a:r>
          </a:p>
        </p:txBody>
      </p:sp>
      <p:sp>
        <p:nvSpPr>
          <p:cNvPr id="5" name="TextBox 4">
            <a:extLst>
              <a:ext uri="{FF2B5EF4-FFF2-40B4-BE49-F238E27FC236}">
                <a16:creationId xmlns:a16="http://schemas.microsoft.com/office/drawing/2014/main" id="{79122225-72A2-C444-9E5D-9A4FDE241EC7}"/>
              </a:ext>
            </a:extLst>
          </p:cNvPr>
          <p:cNvSpPr txBox="1"/>
          <p:nvPr/>
        </p:nvSpPr>
        <p:spPr>
          <a:xfrm>
            <a:off x="5991225" y="3989649"/>
            <a:ext cx="5101590" cy="1200329"/>
          </a:xfrm>
          <a:prstGeom prst="rect">
            <a:avLst/>
          </a:prstGeom>
          <a:noFill/>
          <a:ln>
            <a:noFill/>
          </a:ln>
        </p:spPr>
        <p:txBody>
          <a:bodyPr wrap="square" rtlCol="0">
            <a:spAutoFit/>
          </a:bodyPr>
          <a:lstStyle/>
          <a:p>
            <a:pPr marL="285750" indent="-285750">
              <a:buFont typeface="Arial" panose="020B0604020202020204" pitchFamily="34" charset="0"/>
              <a:buChar char="•"/>
            </a:pPr>
            <a:r>
              <a:rPr lang="en-US" sz="2400" dirty="0"/>
              <a:t>“multi-learning” </a:t>
            </a:r>
          </a:p>
          <a:p>
            <a:pPr marL="285750" indent="-285750">
              <a:buFont typeface="Arial" panose="020B0604020202020204" pitchFamily="34" charset="0"/>
              <a:buChar char="•"/>
            </a:pPr>
            <a:r>
              <a:rPr lang="en-US" sz="2400" dirty="0"/>
              <a:t>subtle control</a:t>
            </a:r>
          </a:p>
          <a:p>
            <a:pPr marL="285750" indent="-285750">
              <a:buFont typeface="Arial" panose="020B0604020202020204" pitchFamily="34" charset="0"/>
              <a:buChar char="•"/>
            </a:pPr>
            <a:r>
              <a:rPr lang="en-US" sz="2400" dirty="0"/>
              <a:t>organizational transfer of learning</a:t>
            </a:r>
          </a:p>
        </p:txBody>
      </p:sp>
      <p:sp>
        <p:nvSpPr>
          <p:cNvPr id="7" name="TextBox 6">
            <a:extLst>
              <a:ext uri="{FF2B5EF4-FFF2-40B4-BE49-F238E27FC236}">
                <a16:creationId xmlns:a16="http://schemas.microsoft.com/office/drawing/2014/main" id="{1FD92315-6875-2549-AC02-83A99BF797E8}"/>
              </a:ext>
            </a:extLst>
          </p:cNvPr>
          <p:cNvSpPr txBox="1"/>
          <p:nvPr/>
        </p:nvSpPr>
        <p:spPr>
          <a:xfrm>
            <a:off x="5273040" y="6395839"/>
            <a:ext cx="6537960" cy="276999"/>
          </a:xfrm>
          <a:prstGeom prst="rect">
            <a:avLst/>
          </a:prstGeom>
          <a:noFill/>
        </p:spPr>
        <p:txBody>
          <a:bodyPr wrap="square" rtlCol="0">
            <a:spAutoFit/>
          </a:bodyPr>
          <a:lstStyle/>
          <a:p>
            <a:r>
              <a:rPr lang="en-US" sz="1200" dirty="0">
                <a:solidFill>
                  <a:schemeClr val="bg1">
                    <a:lumMod val="50000"/>
                  </a:schemeClr>
                </a:solidFill>
              </a:rPr>
              <a:t>*Takeuchi &amp; Nonaka, The New New Product Development Game, HBR Jan 1986</a:t>
            </a:r>
          </a:p>
        </p:txBody>
      </p:sp>
      <p:sp>
        <p:nvSpPr>
          <p:cNvPr id="8" name="TextBox 7">
            <a:extLst>
              <a:ext uri="{FF2B5EF4-FFF2-40B4-BE49-F238E27FC236}">
                <a16:creationId xmlns:a16="http://schemas.microsoft.com/office/drawing/2014/main" id="{4C78597D-9B5A-8F42-BD61-5A881A67DF5C}"/>
              </a:ext>
            </a:extLst>
          </p:cNvPr>
          <p:cNvSpPr txBox="1"/>
          <p:nvPr/>
        </p:nvSpPr>
        <p:spPr>
          <a:xfrm>
            <a:off x="2057400" y="2525106"/>
            <a:ext cx="8366760" cy="707886"/>
          </a:xfrm>
          <a:prstGeom prst="rect">
            <a:avLst/>
          </a:prstGeom>
          <a:noFill/>
        </p:spPr>
        <p:txBody>
          <a:bodyPr wrap="square" rtlCol="0">
            <a:spAutoFit/>
          </a:bodyPr>
          <a:lstStyle/>
          <a:p>
            <a:pPr algn="ctr"/>
            <a:r>
              <a:rPr lang="en-US" sz="4000" b="1" u="sng" dirty="0"/>
              <a:t>6 Characteristics of Observed Agility</a:t>
            </a:r>
          </a:p>
        </p:txBody>
      </p:sp>
      <p:sp>
        <p:nvSpPr>
          <p:cNvPr id="2" name="Slide Number Placeholder 1">
            <a:extLst>
              <a:ext uri="{FF2B5EF4-FFF2-40B4-BE49-F238E27FC236}">
                <a16:creationId xmlns:a16="http://schemas.microsoft.com/office/drawing/2014/main" id="{B7701530-3BFB-2F49-9FA8-E0C507622B73}"/>
              </a:ext>
            </a:extLst>
          </p:cNvPr>
          <p:cNvSpPr>
            <a:spLocks noGrp="1"/>
          </p:cNvSpPr>
          <p:nvPr>
            <p:ph type="sldNum" sz="quarter" idx="4294967295"/>
          </p:nvPr>
        </p:nvSpPr>
        <p:spPr>
          <a:xfrm>
            <a:off x="363557" y="6362967"/>
            <a:ext cx="11828443" cy="495031"/>
          </a:xfrm>
          <a:prstGeom prst="rect">
            <a:avLst/>
          </a:prstGeom>
        </p:spPr>
        <p:txBody>
          <a:bodyPr/>
          <a:lstStyle/>
          <a:p>
            <a:fld id="{25903A29-1C0C-5944-B4B1-7494691781F9}" type="slidenum">
              <a:rPr lang="en-US" smtClean="0"/>
              <a:t>13</a:t>
            </a:fld>
            <a:endParaRPr lang="en-US" dirty="0"/>
          </a:p>
        </p:txBody>
      </p:sp>
      <p:sp>
        <p:nvSpPr>
          <p:cNvPr id="12" name="TextBox 11">
            <a:extLst>
              <a:ext uri="{FF2B5EF4-FFF2-40B4-BE49-F238E27FC236}">
                <a16:creationId xmlns:a16="http://schemas.microsoft.com/office/drawing/2014/main" id="{A0502B4F-725E-604A-9282-52822713A093}"/>
              </a:ext>
            </a:extLst>
          </p:cNvPr>
          <p:cNvSpPr txBox="1"/>
          <p:nvPr/>
        </p:nvSpPr>
        <p:spPr>
          <a:xfrm>
            <a:off x="2409186" y="171450"/>
            <a:ext cx="7737183" cy="1569660"/>
          </a:xfrm>
          <a:prstGeom prst="rect">
            <a:avLst/>
          </a:prstGeom>
          <a:noFill/>
        </p:spPr>
        <p:txBody>
          <a:bodyPr wrap="none" rtlCol="0">
            <a:spAutoFit/>
          </a:bodyPr>
          <a:lstStyle/>
          <a:p>
            <a:pPr algn="ctr"/>
            <a:r>
              <a:rPr lang="en-US" sz="3200" dirty="0"/>
              <a:t>The New New Product Development Game</a:t>
            </a:r>
          </a:p>
          <a:p>
            <a:pPr algn="ctr"/>
            <a:r>
              <a:rPr lang="en-US" sz="3200" dirty="0"/>
              <a:t>1986</a:t>
            </a:r>
          </a:p>
          <a:p>
            <a:pPr algn="ctr"/>
            <a:r>
              <a:rPr lang="en-US" sz="3200" dirty="0"/>
              <a:t>Harvard Business School – Takeuchi * Nonaka</a:t>
            </a:r>
          </a:p>
        </p:txBody>
      </p:sp>
    </p:spTree>
    <p:extLst>
      <p:ext uri="{BB962C8B-B14F-4D97-AF65-F5344CB8AC3E}">
        <p14:creationId xmlns:p14="http://schemas.microsoft.com/office/powerpoint/2010/main" val="33346752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CFB9A7-F755-BF40-806A-A4354A4B3534}"/>
              </a:ext>
            </a:extLst>
          </p:cNvPr>
          <p:cNvSpPr>
            <a:spLocks noGrp="1"/>
          </p:cNvSpPr>
          <p:nvPr>
            <p:ph type="title"/>
          </p:nvPr>
        </p:nvSpPr>
        <p:spPr/>
        <p:txBody>
          <a:bodyPr/>
          <a:lstStyle/>
          <a:p>
            <a:r>
              <a:rPr lang="en-US" dirty="0"/>
              <a:t>AGILE MOVEMENT IS FORGED</a:t>
            </a:r>
          </a:p>
        </p:txBody>
      </p:sp>
      <p:sp>
        <p:nvSpPr>
          <p:cNvPr id="3" name="Content Placeholder 2">
            <a:extLst>
              <a:ext uri="{FF2B5EF4-FFF2-40B4-BE49-F238E27FC236}">
                <a16:creationId xmlns:a16="http://schemas.microsoft.com/office/drawing/2014/main" id="{BE16F24C-3C12-754C-9F21-414AF38150BC}"/>
              </a:ext>
            </a:extLst>
          </p:cNvPr>
          <p:cNvSpPr>
            <a:spLocks noGrp="1"/>
          </p:cNvSpPr>
          <p:nvPr>
            <p:ph idx="1"/>
          </p:nvPr>
        </p:nvSpPr>
        <p:spPr>
          <a:xfrm>
            <a:off x="701040" y="2055813"/>
            <a:ext cx="6949440" cy="2013267"/>
          </a:xfrm>
        </p:spPr>
        <p:txBody>
          <a:bodyPr/>
          <a:lstStyle/>
          <a:p>
            <a:pPr marL="0" indent="0">
              <a:buNone/>
            </a:pPr>
            <a:r>
              <a:rPr lang="en-US" dirty="0"/>
              <a:t>17 leaders of “Lightweight” product development frameworks such as SCRUM, XP, Feature Driven Development (FDD) among others gathered at Snowbird ski resort in February 2001.  </a:t>
            </a:r>
          </a:p>
        </p:txBody>
      </p:sp>
      <p:pic>
        <p:nvPicPr>
          <p:cNvPr id="4" name="Picture 3">
            <a:extLst>
              <a:ext uri="{FF2B5EF4-FFF2-40B4-BE49-F238E27FC236}">
                <a16:creationId xmlns:a16="http://schemas.microsoft.com/office/drawing/2014/main" id="{C376D6E2-F1AE-A542-92F2-1F9D74E4891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970520" y="0"/>
            <a:ext cx="4221480" cy="2811506"/>
          </a:xfrm>
          <a:prstGeom prst="rect">
            <a:avLst/>
          </a:prstGeom>
        </p:spPr>
      </p:pic>
      <p:sp>
        <p:nvSpPr>
          <p:cNvPr id="5" name="TextBox 4">
            <a:extLst>
              <a:ext uri="{FF2B5EF4-FFF2-40B4-BE49-F238E27FC236}">
                <a16:creationId xmlns:a16="http://schemas.microsoft.com/office/drawing/2014/main" id="{FFF15859-2411-364F-AB55-30BC8FB08C55}"/>
              </a:ext>
            </a:extLst>
          </p:cNvPr>
          <p:cNvSpPr txBox="1"/>
          <p:nvPr/>
        </p:nvSpPr>
        <p:spPr>
          <a:xfrm>
            <a:off x="838200" y="4511040"/>
            <a:ext cx="8945880" cy="523220"/>
          </a:xfrm>
          <a:prstGeom prst="rect">
            <a:avLst/>
          </a:prstGeom>
          <a:noFill/>
        </p:spPr>
        <p:txBody>
          <a:bodyPr wrap="square" rtlCol="0">
            <a:spAutoFit/>
          </a:bodyPr>
          <a:lstStyle/>
          <a:p>
            <a:r>
              <a:rPr lang="en-US" sz="2800" dirty="0"/>
              <a:t>The meeting resulted in the creation of </a:t>
            </a:r>
            <a:r>
              <a:rPr lang="en-US" sz="2800" dirty="0">
                <a:hlinkClick r:id="rId4"/>
              </a:rPr>
              <a:t>AGILE MANIFESTO</a:t>
            </a:r>
            <a:r>
              <a:rPr lang="en-US" sz="2800" dirty="0"/>
              <a:t>.</a:t>
            </a:r>
          </a:p>
        </p:txBody>
      </p:sp>
      <p:sp>
        <p:nvSpPr>
          <p:cNvPr id="6" name="Slide Number Placeholder 5">
            <a:extLst>
              <a:ext uri="{FF2B5EF4-FFF2-40B4-BE49-F238E27FC236}">
                <a16:creationId xmlns:a16="http://schemas.microsoft.com/office/drawing/2014/main" id="{4EA2C144-E222-9D40-8E65-33CA9A50CA4E}"/>
              </a:ext>
            </a:extLst>
          </p:cNvPr>
          <p:cNvSpPr>
            <a:spLocks noGrp="1"/>
          </p:cNvSpPr>
          <p:nvPr>
            <p:ph type="sldNum" sz="quarter" idx="4294967295"/>
          </p:nvPr>
        </p:nvSpPr>
        <p:spPr>
          <a:xfrm>
            <a:off x="363557" y="6362967"/>
            <a:ext cx="11828443" cy="495031"/>
          </a:xfrm>
          <a:prstGeom prst="rect">
            <a:avLst/>
          </a:prstGeom>
        </p:spPr>
        <p:txBody>
          <a:bodyPr/>
          <a:lstStyle/>
          <a:p>
            <a:fld id="{25903A29-1C0C-5944-B4B1-7494691781F9}" type="slidenum">
              <a:rPr lang="en-US" smtClean="0"/>
              <a:t>14</a:t>
            </a:fld>
            <a:endParaRPr lang="en-US" dirty="0"/>
          </a:p>
        </p:txBody>
      </p:sp>
    </p:spTree>
    <p:extLst>
      <p:ext uri="{BB962C8B-B14F-4D97-AF65-F5344CB8AC3E}">
        <p14:creationId xmlns:p14="http://schemas.microsoft.com/office/powerpoint/2010/main" val="28612465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6B5C18C-C0C9-ED4E-BD85-3EAE35832A29}"/>
              </a:ext>
            </a:extLst>
          </p:cNvPr>
          <p:cNvPicPr>
            <a:picLocks noChangeAspect="1"/>
          </p:cNvPicPr>
          <p:nvPr/>
        </p:nvPicPr>
        <p:blipFill>
          <a:blip r:embed="rId3">
            <a:extLst>
              <a:ext uri="{BEBA8EAE-BF5A-486C-A8C5-ECC9F3942E4B}">
                <a14:imgProps xmlns:a14="http://schemas.microsoft.com/office/drawing/2010/main">
                  <a14:imgLayer>
                    <a14:imgEffect>
                      <a14:sharpenSoften amount="50000"/>
                    </a14:imgEffect>
                  </a14:imgLayer>
                </a14:imgProps>
              </a:ext>
            </a:extLst>
          </a:blip>
          <a:stretch>
            <a:fillRect/>
          </a:stretch>
        </p:blipFill>
        <p:spPr>
          <a:xfrm>
            <a:off x="0" y="0"/>
            <a:ext cx="12274826" cy="6858000"/>
          </a:xfrm>
          <a:prstGeom prst="rect">
            <a:avLst/>
          </a:prstGeom>
        </p:spPr>
      </p:pic>
      <p:sp>
        <p:nvSpPr>
          <p:cNvPr id="5" name="TextBox 4">
            <a:extLst>
              <a:ext uri="{FF2B5EF4-FFF2-40B4-BE49-F238E27FC236}">
                <a16:creationId xmlns:a16="http://schemas.microsoft.com/office/drawing/2014/main" id="{26B4248C-8ABA-384B-A5F4-9B58DA932C35}"/>
              </a:ext>
            </a:extLst>
          </p:cNvPr>
          <p:cNvSpPr txBox="1"/>
          <p:nvPr/>
        </p:nvSpPr>
        <p:spPr>
          <a:xfrm>
            <a:off x="9494520" y="1478280"/>
            <a:ext cx="1203960" cy="369332"/>
          </a:xfrm>
          <a:prstGeom prst="rect">
            <a:avLst/>
          </a:prstGeom>
          <a:noFill/>
        </p:spPr>
        <p:txBody>
          <a:bodyPr wrap="square" rtlCol="0">
            <a:spAutoFit/>
          </a:bodyPr>
          <a:lstStyle/>
          <a:p>
            <a:r>
              <a:rPr lang="en-US" b="1" dirty="0">
                <a:solidFill>
                  <a:schemeClr val="tx1">
                    <a:lumMod val="75000"/>
                    <a:lumOff val="25000"/>
                  </a:schemeClr>
                </a:solidFill>
                <a:latin typeface="Microsoft Tai Le" panose="020B0502040204020203" pitchFamily="34" charset="0"/>
                <a:cs typeface="Microsoft Tai Le" panose="020B0502040204020203" pitchFamily="34" charset="0"/>
              </a:rPr>
              <a:t>KANBAN</a:t>
            </a:r>
          </a:p>
        </p:txBody>
      </p:sp>
      <p:sp>
        <p:nvSpPr>
          <p:cNvPr id="2" name="Oval 1">
            <a:extLst>
              <a:ext uri="{FF2B5EF4-FFF2-40B4-BE49-F238E27FC236}">
                <a16:creationId xmlns:a16="http://schemas.microsoft.com/office/drawing/2014/main" id="{CB46B1D8-BEBA-CE44-8949-0F5F318473F1}"/>
              </a:ext>
            </a:extLst>
          </p:cNvPr>
          <p:cNvSpPr/>
          <p:nvPr/>
        </p:nvSpPr>
        <p:spPr>
          <a:xfrm>
            <a:off x="2194560" y="60960"/>
            <a:ext cx="1950720" cy="1051560"/>
          </a:xfrm>
          <a:prstGeom prst="ellipse">
            <a:avLst/>
          </a:prstGeom>
          <a:noFill/>
          <a:ln w="762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AA46BC86-6F48-D84B-8720-2822D1CF9D6B}"/>
              </a:ext>
            </a:extLst>
          </p:cNvPr>
          <p:cNvSpPr/>
          <p:nvPr/>
        </p:nvSpPr>
        <p:spPr>
          <a:xfrm>
            <a:off x="2255520" y="5425440"/>
            <a:ext cx="1950720" cy="1051560"/>
          </a:xfrm>
          <a:prstGeom prst="ellipse">
            <a:avLst/>
          </a:prstGeom>
          <a:noFill/>
          <a:ln w="762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0DE642F3-E4CC-9C4E-A369-68E1DF4F4A43}"/>
              </a:ext>
            </a:extLst>
          </p:cNvPr>
          <p:cNvSpPr>
            <a:spLocks noGrp="1"/>
          </p:cNvSpPr>
          <p:nvPr>
            <p:ph type="sldNum" sz="quarter" idx="4294967295"/>
          </p:nvPr>
        </p:nvSpPr>
        <p:spPr>
          <a:xfrm>
            <a:off x="363557" y="6362967"/>
            <a:ext cx="11828443" cy="495031"/>
          </a:xfrm>
          <a:prstGeom prst="rect">
            <a:avLst/>
          </a:prstGeom>
        </p:spPr>
        <p:txBody>
          <a:bodyPr/>
          <a:lstStyle/>
          <a:p>
            <a:fld id="{25903A29-1C0C-5944-B4B1-7494691781F9}" type="slidenum">
              <a:rPr lang="en-US" smtClean="0"/>
              <a:t>15</a:t>
            </a:fld>
            <a:endParaRPr lang="en-US" dirty="0"/>
          </a:p>
        </p:txBody>
      </p:sp>
    </p:spTree>
    <p:extLst>
      <p:ext uri="{BB962C8B-B14F-4D97-AF65-F5344CB8AC3E}">
        <p14:creationId xmlns:p14="http://schemas.microsoft.com/office/powerpoint/2010/main" val="137282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91936A2-5A91-504E-B7AF-87461E4C7F82}"/>
              </a:ext>
            </a:extLst>
          </p:cNvPr>
          <p:cNvSpPr txBox="1"/>
          <p:nvPr/>
        </p:nvSpPr>
        <p:spPr>
          <a:xfrm>
            <a:off x="228600" y="1234440"/>
            <a:ext cx="8580120" cy="646331"/>
          </a:xfrm>
          <a:prstGeom prst="rect">
            <a:avLst/>
          </a:prstGeom>
          <a:noFill/>
        </p:spPr>
        <p:txBody>
          <a:bodyPr wrap="square" rtlCol="0">
            <a:spAutoFit/>
          </a:bodyPr>
          <a:lstStyle/>
          <a:p>
            <a:r>
              <a:rPr lang="en-US" sz="3600" b="1" dirty="0">
                <a:solidFill>
                  <a:schemeClr val="accent4">
                    <a:lumMod val="60000"/>
                    <a:lumOff val="40000"/>
                  </a:schemeClr>
                </a:solidFill>
                <a:latin typeface="Gurmukhi MN" panose="02020600050405020304" pitchFamily="18" charset="0"/>
                <a:cs typeface="Gurmukhi MN" panose="02020600050405020304" pitchFamily="18" charset="0"/>
              </a:rPr>
              <a:t>INDIVIDUALS AND INTERACTIONS</a:t>
            </a:r>
          </a:p>
        </p:txBody>
      </p:sp>
      <p:sp>
        <p:nvSpPr>
          <p:cNvPr id="5" name="TextBox 4">
            <a:extLst>
              <a:ext uri="{FF2B5EF4-FFF2-40B4-BE49-F238E27FC236}">
                <a16:creationId xmlns:a16="http://schemas.microsoft.com/office/drawing/2014/main" id="{E02DFF2B-287A-E142-B425-B93C89CD4D4A}"/>
              </a:ext>
            </a:extLst>
          </p:cNvPr>
          <p:cNvSpPr txBox="1"/>
          <p:nvPr/>
        </p:nvSpPr>
        <p:spPr>
          <a:xfrm>
            <a:off x="1706880" y="1743611"/>
            <a:ext cx="7879080" cy="400110"/>
          </a:xfrm>
          <a:prstGeom prst="rect">
            <a:avLst/>
          </a:prstGeom>
          <a:noFill/>
        </p:spPr>
        <p:txBody>
          <a:bodyPr wrap="square" rtlCol="0">
            <a:spAutoFit/>
          </a:bodyPr>
          <a:lstStyle/>
          <a:p>
            <a:r>
              <a:rPr lang="en-US" sz="2000" dirty="0">
                <a:solidFill>
                  <a:schemeClr val="bg1">
                    <a:lumMod val="85000"/>
                  </a:schemeClr>
                </a:solidFill>
              </a:rPr>
              <a:t>over Processes and Tools</a:t>
            </a:r>
          </a:p>
        </p:txBody>
      </p:sp>
      <p:sp>
        <p:nvSpPr>
          <p:cNvPr id="6" name="TextBox 5">
            <a:extLst>
              <a:ext uri="{FF2B5EF4-FFF2-40B4-BE49-F238E27FC236}">
                <a16:creationId xmlns:a16="http://schemas.microsoft.com/office/drawing/2014/main" id="{86F4BA66-FC7D-E94B-B331-05CF8D957797}"/>
              </a:ext>
            </a:extLst>
          </p:cNvPr>
          <p:cNvSpPr txBox="1"/>
          <p:nvPr/>
        </p:nvSpPr>
        <p:spPr>
          <a:xfrm>
            <a:off x="883920" y="2346960"/>
            <a:ext cx="8580120" cy="646331"/>
          </a:xfrm>
          <a:prstGeom prst="rect">
            <a:avLst/>
          </a:prstGeom>
          <a:noFill/>
        </p:spPr>
        <p:txBody>
          <a:bodyPr wrap="square" rtlCol="0">
            <a:spAutoFit/>
          </a:bodyPr>
          <a:lstStyle/>
          <a:p>
            <a:r>
              <a:rPr lang="en-US" sz="3600" b="1" dirty="0">
                <a:solidFill>
                  <a:schemeClr val="accent4">
                    <a:lumMod val="60000"/>
                    <a:lumOff val="40000"/>
                  </a:schemeClr>
                </a:solidFill>
                <a:latin typeface="Gurmukhi MN" panose="02020600050405020304" pitchFamily="18" charset="0"/>
                <a:cs typeface="Gurmukhi MN" panose="02020600050405020304" pitchFamily="18" charset="0"/>
              </a:rPr>
              <a:t>WORKING SOFTWARE</a:t>
            </a:r>
          </a:p>
        </p:txBody>
      </p:sp>
      <p:sp>
        <p:nvSpPr>
          <p:cNvPr id="7" name="TextBox 6">
            <a:extLst>
              <a:ext uri="{FF2B5EF4-FFF2-40B4-BE49-F238E27FC236}">
                <a16:creationId xmlns:a16="http://schemas.microsoft.com/office/drawing/2014/main" id="{63D281A6-3C66-DB47-866E-183853D0AF08}"/>
              </a:ext>
            </a:extLst>
          </p:cNvPr>
          <p:cNvSpPr txBox="1"/>
          <p:nvPr/>
        </p:nvSpPr>
        <p:spPr>
          <a:xfrm>
            <a:off x="2362200" y="2856131"/>
            <a:ext cx="7879080" cy="400110"/>
          </a:xfrm>
          <a:prstGeom prst="rect">
            <a:avLst/>
          </a:prstGeom>
          <a:noFill/>
        </p:spPr>
        <p:txBody>
          <a:bodyPr wrap="square" rtlCol="0">
            <a:spAutoFit/>
          </a:bodyPr>
          <a:lstStyle/>
          <a:p>
            <a:r>
              <a:rPr lang="en-US" sz="2000" dirty="0">
                <a:solidFill>
                  <a:schemeClr val="bg1">
                    <a:lumMod val="85000"/>
                  </a:schemeClr>
                </a:solidFill>
              </a:rPr>
              <a:t>over Comprehensive Documentation</a:t>
            </a:r>
          </a:p>
        </p:txBody>
      </p:sp>
      <p:sp>
        <p:nvSpPr>
          <p:cNvPr id="8" name="TextBox 7">
            <a:extLst>
              <a:ext uri="{FF2B5EF4-FFF2-40B4-BE49-F238E27FC236}">
                <a16:creationId xmlns:a16="http://schemas.microsoft.com/office/drawing/2014/main" id="{A60FD2AC-6B69-6846-940B-229504BA2C67}"/>
              </a:ext>
            </a:extLst>
          </p:cNvPr>
          <p:cNvSpPr txBox="1"/>
          <p:nvPr/>
        </p:nvSpPr>
        <p:spPr>
          <a:xfrm>
            <a:off x="1706880" y="3429000"/>
            <a:ext cx="8580120" cy="646331"/>
          </a:xfrm>
          <a:prstGeom prst="rect">
            <a:avLst/>
          </a:prstGeom>
          <a:noFill/>
        </p:spPr>
        <p:txBody>
          <a:bodyPr wrap="square" rtlCol="0">
            <a:spAutoFit/>
          </a:bodyPr>
          <a:lstStyle/>
          <a:p>
            <a:r>
              <a:rPr lang="en-US" sz="3600" b="1" dirty="0">
                <a:solidFill>
                  <a:schemeClr val="accent4">
                    <a:lumMod val="60000"/>
                    <a:lumOff val="40000"/>
                  </a:schemeClr>
                </a:solidFill>
                <a:latin typeface="Gurmukhi MN" panose="02020600050405020304" pitchFamily="18" charset="0"/>
                <a:cs typeface="Gurmukhi MN" panose="02020600050405020304" pitchFamily="18" charset="0"/>
              </a:rPr>
              <a:t>CUSTOMER COLLABORATION</a:t>
            </a:r>
          </a:p>
        </p:txBody>
      </p:sp>
      <p:sp>
        <p:nvSpPr>
          <p:cNvPr id="9" name="TextBox 8">
            <a:extLst>
              <a:ext uri="{FF2B5EF4-FFF2-40B4-BE49-F238E27FC236}">
                <a16:creationId xmlns:a16="http://schemas.microsoft.com/office/drawing/2014/main" id="{6A43EF4B-C663-AA4C-8FFA-75723FF06146}"/>
              </a:ext>
            </a:extLst>
          </p:cNvPr>
          <p:cNvSpPr txBox="1"/>
          <p:nvPr/>
        </p:nvSpPr>
        <p:spPr>
          <a:xfrm>
            <a:off x="3185160" y="3938171"/>
            <a:ext cx="7879080" cy="400110"/>
          </a:xfrm>
          <a:prstGeom prst="rect">
            <a:avLst/>
          </a:prstGeom>
          <a:noFill/>
        </p:spPr>
        <p:txBody>
          <a:bodyPr wrap="square" rtlCol="0">
            <a:spAutoFit/>
          </a:bodyPr>
          <a:lstStyle/>
          <a:p>
            <a:r>
              <a:rPr lang="en-US" sz="2000" dirty="0">
                <a:solidFill>
                  <a:schemeClr val="bg1">
                    <a:lumMod val="85000"/>
                  </a:schemeClr>
                </a:solidFill>
              </a:rPr>
              <a:t>over Contract Negotiation</a:t>
            </a:r>
          </a:p>
        </p:txBody>
      </p:sp>
      <p:sp>
        <p:nvSpPr>
          <p:cNvPr id="10" name="TextBox 9">
            <a:extLst>
              <a:ext uri="{FF2B5EF4-FFF2-40B4-BE49-F238E27FC236}">
                <a16:creationId xmlns:a16="http://schemas.microsoft.com/office/drawing/2014/main" id="{7CC41CEE-0A49-5549-BED6-E2F3F5E379C7}"/>
              </a:ext>
            </a:extLst>
          </p:cNvPr>
          <p:cNvSpPr txBox="1"/>
          <p:nvPr/>
        </p:nvSpPr>
        <p:spPr>
          <a:xfrm>
            <a:off x="2514600" y="4526280"/>
            <a:ext cx="8580120" cy="646331"/>
          </a:xfrm>
          <a:prstGeom prst="rect">
            <a:avLst/>
          </a:prstGeom>
          <a:noFill/>
        </p:spPr>
        <p:txBody>
          <a:bodyPr wrap="square" rtlCol="0">
            <a:spAutoFit/>
          </a:bodyPr>
          <a:lstStyle/>
          <a:p>
            <a:r>
              <a:rPr lang="en-US" sz="3600" b="1" dirty="0">
                <a:solidFill>
                  <a:schemeClr val="accent4">
                    <a:lumMod val="60000"/>
                    <a:lumOff val="40000"/>
                  </a:schemeClr>
                </a:solidFill>
                <a:latin typeface="Gurmukhi MN" panose="02020600050405020304" pitchFamily="18" charset="0"/>
                <a:cs typeface="Gurmukhi MN" panose="02020600050405020304" pitchFamily="18" charset="0"/>
              </a:rPr>
              <a:t>RESPONDING TO CHANGE</a:t>
            </a:r>
          </a:p>
        </p:txBody>
      </p:sp>
      <p:sp>
        <p:nvSpPr>
          <p:cNvPr id="11" name="TextBox 10">
            <a:extLst>
              <a:ext uri="{FF2B5EF4-FFF2-40B4-BE49-F238E27FC236}">
                <a16:creationId xmlns:a16="http://schemas.microsoft.com/office/drawing/2014/main" id="{FD85DB05-0D55-F440-9F48-19CBEDC938B0}"/>
              </a:ext>
            </a:extLst>
          </p:cNvPr>
          <p:cNvSpPr txBox="1"/>
          <p:nvPr/>
        </p:nvSpPr>
        <p:spPr>
          <a:xfrm>
            <a:off x="3992880" y="5020211"/>
            <a:ext cx="7879080" cy="400110"/>
          </a:xfrm>
          <a:prstGeom prst="rect">
            <a:avLst/>
          </a:prstGeom>
          <a:noFill/>
        </p:spPr>
        <p:txBody>
          <a:bodyPr wrap="square" rtlCol="0">
            <a:spAutoFit/>
          </a:bodyPr>
          <a:lstStyle/>
          <a:p>
            <a:r>
              <a:rPr lang="en-US" sz="2000" dirty="0">
                <a:solidFill>
                  <a:schemeClr val="bg1">
                    <a:lumMod val="85000"/>
                  </a:schemeClr>
                </a:solidFill>
              </a:rPr>
              <a:t>over Following a Plan</a:t>
            </a:r>
          </a:p>
        </p:txBody>
      </p:sp>
      <p:sp>
        <p:nvSpPr>
          <p:cNvPr id="12" name="TextBox 11">
            <a:extLst>
              <a:ext uri="{FF2B5EF4-FFF2-40B4-BE49-F238E27FC236}">
                <a16:creationId xmlns:a16="http://schemas.microsoft.com/office/drawing/2014/main" id="{87D231C5-7CFD-E64B-BFA8-F7BCA2DDE45A}"/>
              </a:ext>
            </a:extLst>
          </p:cNvPr>
          <p:cNvSpPr txBox="1"/>
          <p:nvPr/>
        </p:nvSpPr>
        <p:spPr>
          <a:xfrm>
            <a:off x="0" y="152400"/>
            <a:ext cx="12192000" cy="830997"/>
          </a:xfrm>
          <a:prstGeom prst="rect">
            <a:avLst/>
          </a:prstGeom>
          <a:noFill/>
        </p:spPr>
        <p:txBody>
          <a:bodyPr wrap="square" rtlCol="0">
            <a:spAutoFit/>
          </a:bodyPr>
          <a:lstStyle/>
          <a:p>
            <a:pPr algn="ctr"/>
            <a:r>
              <a:rPr lang="en-US" sz="4800" u="sng" dirty="0">
                <a:solidFill>
                  <a:schemeClr val="bg1"/>
                </a:solidFill>
              </a:rPr>
              <a:t>AGILE VALUES</a:t>
            </a:r>
          </a:p>
        </p:txBody>
      </p:sp>
      <p:sp>
        <p:nvSpPr>
          <p:cNvPr id="13" name="TextBox 12">
            <a:extLst>
              <a:ext uri="{FF2B5EF4-FFF2-40B4-BE49-F238E27FC236}">
                <a16:creationId xmlns:a16="http://schemas.microsoft.com/office/drawing/2014/main" id="{85563C29-8497-7745-B059-929D371D7D2C}"/>
              </a:ext>
            </a:extLst>
          </p:cNvPr>
          <p:cNvSpPr txBox="1"/>
          <p:nvPr/>
        </p:nvSpPr>
        <p:spPr>
          <a:xfrm>
            <a:off x="502920" y="5914252"/>
            <a:ext cx="10988040" cy="461665"/>
          </a:xfrm>
          <a:prstGeom prst="rect">
            <a:avLst/>
          </a:prstGeom>
          <a:noFill/>
        </p:spPr>
        <p:txBody>
          <a:bodyPr wrap="square" rtlCol="0">
            <a:spAutoFit/>
          </a:bodyPr>
          <a:lstStyle/>
          <a:p>
            <a:r>
              <a:rPr lang="en-US" sz="2400" i="1" u="sng" dirty="0">
                <a:solidFill>
                  <a:schemeClr val="bg1"/>
                </a:solidFill>
                <a:latin typeface="+mj-lt"/>
              </a:rPr>
              <a:t>That is, while there is value in the items on the right, we value the items on the left more.</a:t>
            </a:r>
            <a:endParaRPr lang="en-US" sz="2800" i="1" u="sng" dirty="0">
              <a:solidFill>
                <a:schemeClr val="bg1"/>
              </a:solidFill>
              <a:latin typeface="+mj-lt"/>
            </a:endParaRPr>
          </a:p>
        </p:txBody>
      </p:sp>
      <p:sp>
        <p:nvSpPr>
          <p:cNvPr id="2" name="Slide Number Placeholder 1">
            <a:extLst>
              <a:ext uri="{FF2B5EF4-FFF2-40B4-BE49-F238E27FC236}">
                <a16:creationId xmlns:a16="http://schemas.microsoft.com/office/drawing/2014/main" id="{C77ED89A-5D4A-7C43-ABA5-389228F94C8F}"/>
              </a:ext>
            </a:extLst>
          </p:cNvPr>
          <p:cNvSpPr>
            <a:spLocks noGrp="1"/>
          </p:cNvSpPr>
          <p:nvPr>
            <p:ph type="sldNum" sz="quarter" idx="4294967295"/>
          </p:nvPr>
        </p:nvSpPr>
        <p:spPr>
          <a:xfrm>
            <a:off x="363557" y="6362967"/>
            <a:ext cx="11828443" cy="495031"/>
          </a:xfrm>
          <a:prstGeom prst="rect">
            <a:avLst/>
          </a:prstGeom>
        </p:spPr>
        <p:txBody>
          <a:bodyPr/>
          <a:lstStyle/>
          <a:p>
            <a:fld id="{25903A29-1C0C-5944-B4B1-7494691781F9}" type="slidenum">
              <a:rPr lang="en-US" smtClean="0"/>
              <a:t>16</a:t>
            </a:fld>
            <a:endParaRPr lang="en-US" dirty="0"/>
          </a:p>
        </p:txBody>
      </p:sp>
    </p:spTree>
    <p:extLst>
      <p:ext uri="{BB962C8B-B14F-4D97-AF65-F5344CB8AC3E}">
        <p14:creationId xmlns:p14="http://schemas.microsoft.com/office/powerpoint/2010/main" val="8151079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6B5C18C-C0C9-ED4E-BD85-3EAE35832A29}"/>
              </a:ext>
            </a:extLst>
          </p:cNvPr>
          <p:cNvPicPr>
            <a:picLocks noChangeAspect="1"/>
          </p:cNvPicPr>
          <p:nvPr/>
        </p:nvPicPr>
        <p:blipFill>
          <a:blip r:embed="rId3">
            <a:extLst>
              <a:ext uri="{BEBA8EAE-BF5A-486C-A8C5-ECC9F3942E4B}">
                <a14:imgProps xmlns:a14="http://schemas.microsoft.com/office/drawing/2010/main">
                  <a14:imgLayer>
                    <a14:imgEffect>
                      <a14:sharpenSoften amount="50000"/>
                    </a14:imgEffect>
                  </a14:imgLayer>
                </a14:imgProps>
              </a:ext>
            </a:extLst>
          </a:blip>
          <a:stretch>
            <a:fillRect/>
          </a:stretch>
        </p:blipFill>
        <p:spPr>
          <a:xfrm>
            <a:off x="76200" y="0"/>
            <a:ext cx="12274826" cy="6858000"/>
          </a:xfrm>
          <a:prstGeom prst="rect">
            <a:avLst/>
          </a:prstGeom>
        </p:spPr>
      </p:pic>
      <p:sp>
        <p:nvSpPr>
          <p:cNvPr id="5" name="TextBox 4">
            <a:extLst>
              <a:ext uri="{FF2B5EF4-FFF2-40B4-BE49-F238E27FC236}">
                <a16:creationId xmlns:a16="http://schemas.microsoft.com/office/drawing/2014/main" id="{26B4248C-8ABA-384B-A5F4-9B58DA932C35}"/>
              </a:ext>
            </a:extLst>
          </p:cNvPr>
          <p:cNvSpPr txBox="1"/>
          <p:nvPr/>
        </p:nvSpPr>
        <p:spPr>
          <a:xfrm>
            <a:off x="9494520" y="1478280"/>
            <a:ext cx="1203960" cy="369332"/>
          </a:xfrm>
          <a:prstGeom prst="rect">
            <a:avLst/>
          </a:prstGeom>
          <a:noFill/>
        </p:spPr>
        <p:txBody>
          <a:bodyPr wrap="square" rtlCol="0">
            <a:spAutoFit/>
          </a:bodyPr>
          <a:lstStyle/>
          <a:p>
            <a:r>
              <a:rPr lang="en-US" b="1" dirty="0">
                <a:solidFill>
                  <a:schemeClr val="tx1">
                    <a:lumMod val="75000"/>
                    <a:lumOff val="25000"/>
                  </a:schemeClr>
                </a:solidFill>
                <a:latin typeface="Microsoft Tai Le" panose="020B0502040204020203" pitchFamily="34" charset="0"/>
                <a:cs typeface="Microsoft Tai Le" panose="020B0502040204020203" pitchFamily="34" charset="0"/>
              </a:rPr>
              <a:t>KANBAN</a:t>
            </a:r>
          </a:p>
        </p:txBody>
      </p:sp>
      <p:sp>
        <p:nvSpPr>
          <p:cNvPr id="2" name="Oval 1">
            <a:extLst>
              <a:ext uri="{FF2B5EF4-FFF2-40B4-BE49-F238E27FC236}">
                <a16:creationId xmlns:a16="http://schemas.microsoft.com/office/drawing/2014/main" id="{CB46B1D8-BEBA-CE44-8949-0F5F318473F1}"/>
              </a:ext>
            </a:extLst>
          </p:cNvPr>
          <p:cNvSpPr/>
          <p:nvPr/>
        </p:nvSpPr>
        <p:spPr>
          <a:xfrm>
            <a:off x="4693920" y="137160"/>
            <a:ext cx="1950720" cy="1051560"/>
          </a:xfrm>
          <a:prstGeom prst="ellipse">
            <a:avLst/>
          </a:prstGeom>
          <a:noFill/>
          <a:ln w="762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AA46BC86-6F48-D84B-8720-2822D1CF9D6B}"/>
              </a:ext>
            </a:extLst>
          </p:cNvPr>
          <p:cNvSpPr/>
          <p:nvPr/>
        </p:nvSpPr>
        <p:spPr>
          <a:xfrm>
            <a:off x="4693920" y="5349240"/>
            <a:ext cx="1950720" cy="1051560"/>
          </a:xfrm>
          <a:prstGeom prst="ellipse">
            <a:avLst/>
          </a:prstGeom>
          <a:noFill/>
          <a:ln w="762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23B3DFD5-15F8-EE4D-A5F7-338B3E215712}"/>
              </a:ext>
            </a:extLst>
          </p:cNvPr>
          <p:cNvSpPr>
            <a:spLocks noGrp="1"/>
          </p:cNvSpPr>
          <p:nvPr>
            <p:ph type="sldNum" sz="quarter" idx="4294967295"/>
          </p:nvPr>
        </p:nvSpPr>
        <p:spPr>
          <a:xfrm>
            <a:off x="363557" y="6362967"/>
            <a:ext cx="11828443" cy="495031"/>
          </a:xfrm>
          <a:prstGeom prst="rect">
            <a:avLst/>
          </a:prstGeom>
        </p:spPr>
        <p:txBody>
          <a:bodyPr/>
          <a:lstStyle/>
          <a:p>
            <a:fld id="{25903A29-1C0C-5944-B4B1-7494691781F9}" type="slidenum">
              <a:rPr lang="en-US" smtClean="0"/>
              <a:t>17</a:t>
            </a:fld>
            <a:endParaRPr lang="en-US" dirty="0"/>
          </a:p>
        </p:txBody>
      </p:sp>
    </p:spTree>
    <p:extLst>
      <p:ext uri="{BB962C8B-B14F-4D97-AF65-F5344CB8AC3E}">
        <p14:creationId xmlns:p14="http://schemas.microsoft.com/office/powerpoint/2010/main" val="39867711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5DBF8DF-762F-CB41-8837-1452C632B9D7}"/>
              </a:ext>
            </a:extLst>
          </p:cNvPr>
          <p:cNvSpPr txBox="1">
            <a:spLocks/>
          </p:cNvSpPr>
          <p:nvPr/>
        </p:nvSpPr>
        <p:spPr>
          <a:xfrm>
            <a:off x="76200" y="13811"/>
            <a:ext cx="12115800" cy="70627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dirty="0">
                <a:solidFill>
                  <a:schemeClr val="bg1"/>
                </a:solidFill>
                <a:latin typeface="+mn-lt"/>
              </a:rPr>
              <a:t>AGILE PRINCIPLES</a:t>
            </a:r>
          </a:p>
        </p:txBody>
      </p:sp>
      <p:sp>
        <p:nvSpPr>
          <p:cNvPr id="5" name="Content Placeholder 4">
            <a:extLst>
              <a:ext uri="{FF2B5EF4-FFF2-40B4-BE49-F238E27FC236}">
                <a16:creationId xmlns:a16="http://schemas.microsoft.com/office/drawing/2014/main" id="{C181E98C-5AF1-584F-AF52-8397028137E0}"/>
              </a:ext>
            </a:extLst>
          </p:cNvPr>
          <p:cNvSpPr txBox="1">
            <a:spLocks/>
          </p:cNvSpPr>
          <p:nvPr/>
        </p:nvSpPr>
        <p:spPr>
          <a:xfrm>
            <a:off x="363556" y="13811"/>
            <a:ext cx="11828443" cy="6844187"/>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pitchFamily="2" charset="2"/>
              <a:buChar char="Ø"/>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Courier New" panose="02070309020205020404" pitchFamily="49" charset="0"/>
              <a:buChar char="o"/>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pitchFamily="2" charset="2"/>
              <a:buChar char="v"/>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pitchFamily="2" charset="2"/>
              <a:buChar char="q"/>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70000"/>
              </a:lnSpc>
              <a:spcBef>
                <a:spcPts val="0"/>
              </a:spcBef>
              <a:buFont typeface="+mj-lt"/>
              <a:buAutoNum type="arabicParenR"/>
            </a:pPr>
            <a:endParaRPr lang="en-US" sz="2000" b="1" dirty="0">
              <a:solidFill>
                <a:schemeClr val="accent4">
                  <a:lumMod val="60000"/>
                  <a:lumOff val="40000"/>
                </a:schemeClr>
              </a:solidFill>
            </a:endParaRPr>
          </a:p>
          <a:p>
            <a:pPr>
              <a:lnSpc>
                <a:spcPct val="170000"/>
              </a:lnSpc>
              <a:spcBef>
                <a:spcPts val="0"/>
              </a:spcBef>
              <a:buFont typeface="+mj-lt"/>
              <a:buAutoNum type="arabicParenR"/>
            </a:pPr>
            <a:r>
              <a:rPr lang="en-US" sz="2000" b="1" dirty="0">
                <a:solidFill>
                  <a:schemeClr val="accent4">
                    <a:lumMod val="60000"/>
                    <a:lumOff val="40000"/>
                  </a:schemeClr>
                </a:solidFill>
                <a:latin typeface="Tahoma" panose="020B0604030504040204" pitchFamily="34" charset="0"/>
                <a:ea typeface="Tahoma" panose="020B0604030504040204" pitchFamily="34" charset="0"/>
                <a:cs typeface="Tahoma" panose="020B0604030504040204" pitchFamily="34" charset="0"/>
              </a:rPr>
              <a:t> Our highest priority is to satisfy the customer through </a:t>
            </a:r>
            <a:r>
              <a:rPr lang="en-US" sz="2000" b="1" u="sng" dirty="0">
                <a:solidFill>
                  <a:schemeClr val="accent4">
                    <a:lumMod val="60000"/>
                    <a:lumOff val="40000"/>
                  </a:schemeClr>
                </a:solidFill>
                <a:latin typeface="Tahoma" panose="020B0604030504040204" pitchFamily="34" charset="0"/>
                <a:ea typeface="Tahoma" panose="020B0604030504040204" pitchFamily="34" charset="0"/>
                <a:cs typeface="Tahoma" panose="020B0604030504040204" pitchFamily="34" charset="0"/>
              </a:rPr>
              <a:t>early and continuous delivery of valuable software (PRODUCT).</a:t>
            </a:r>
            <a:r>
              <a:rPr lang="en-US" sz="2000" b="1" i="1" u="sng" dirty="0">
                <a:solidFill>
                  <a:schemeClr val="accent4">
                    <a:lumMod val="60000"/>
                    <a:lumOff val="40000"/>
                  </a:schemeClr>
                </a:solidFill>
                <a:latin typeface="Tahoma" panose="020B0604030504040204" pitchFamily="34" charset="0"/>
                <a:ea typeface="Tahoma" panose="020B0604030504040204" pitchFamily="34" charset="0"/>
                <a:cs typeface="Tahoma" panose="020B0604030504040204" pitchFamily="34" charset="0"/>
              </a:rPr>
              <a:t> </a:t>
            </a:r>
            <a:br>
              <a:rPr lang="en-US" sz="2000" b="1" i="1" u="sng" dirty="0">
                <a:solidFill>
                  <a:schemeClr val="accent4">
                    <a:lumMod val="60000"/>
                    <a:lumOff val="40000"/>
                  </a:schemeClr>
                </a:solidFill>
                <a:latin typeface="Tahoma" panose="020B0604030504040204" pitchFamily="34" charset="0"/>
                <a:ea typeface="Tahoma" panose="020B0604030504040204" pitchFamily="34" charset="0"/>
                <a:cs typeface="Tahoma" panose="020B0604030504040204" pitchFamily="34" charset="0"/>
              </a:rPr>
            </a:br>
            <a:endParaRPr lang="en-US" sz="2000" b="1" u="sng" dirty="0">
              <a:solidFill>
                <a:schemeClr val="accent4">
                  <a:lumMod val="60000"/>
                  <a:lumOff val="40000"/>
                </a:schemeClr>
              </a:solidFill>
              <a:latin typeface="Tahoma" panose="020B0604030504040204" pitchFamily="34" charset="0"/>
              <a:ea typeface="Tahoma" panose="020B0604030504040204" pitchFamily="34" charset="0"/>
              <a:cs typeface="Tahoma" panose="020B0604030504040204" pitchFamily="34" charset="0"/>
            </a:endParaRPr>
          </a:p>
          <a:p>
            <a:pPr>
              <a:lnSpc>
                <a:spcPct val="170000"/>
              </a:lnSpc>
              <a:spcBef>
                <a:spcPts val="0"/>
              </a:spcBef>
              <a:buFont typeface="+mj-lt"/>
              <a:buAutoNum type="arabicParenR"/>
            </a:pPr>
            <a:r>
              <a:rPr lang="en-US" sz="2000" b="1" dirty="0">
                <a:solidFill>
                  <a:schemeClr val="accent4">
                    <a:lumMod val="60000"/>
                    <a:lumOff val="40000"/>
                  </a:schemeClr>
                </a:solidFill>
                <a:latin typeface="Tahoma" panose="020B0604030504040204" pitchFamily="34" charset="0"/>
                <a:ea typeface="Tahoma" panose="020B0604030504040204" pitchFamily="34" charset="0"/>
                <a:cs typeface="Tahoma" panose="020B0604030504040204" pitchFamily="34" charset="0"/>
              </a:rPr>
              <a:t> </a:t>
            </a:r>
            <a:r>
              <a:rPr lang="en-US" sz="2000" b="1" u="sng" dirty="0">
                <a:solidFill>
                  <a:schemeClr val="accent4">
                    <a:lumMod val="60000"/>
                    <a:lumOff val="40000"/>
                  </a:schemeClr>
                </a:solidFill>
                <a:latin typeface="Tahoma" panose="020B0604030504040204" pitchFamily="34" charset="0"/>
                <a:ea typeface="Tahoma" panose="020B0604030504040204" pitchFamily="34" charset="0"/>
                <a:cs typeface="Tahoma" panose="020B0604030504040204" pitchFamily="34" charset="0"/>
              </a:rPr>
              <a:t>Welcome changing requirements</a:t>
            </a:r>
            <a:r>
              <a:rPr lang="en-US" sz="2000" b="1" dirty="0">
                <a:solidFill>
                  <a:schemeClr val="accent4">
                    <a:lumMod val="60000"/>
                    <a:lumOff val="40000"/>
                  </a:schemeClr>
                </a:solidFill>
                <a:latin typeface="Tahoma" panose="020B0604030504040204" pitchFamily="34" charset="0"/>
                <a:ea typeface="Tahoma" panose="020B0604030504040204" pitchFamily="34" charset="0"/>
                <a:cs typeface="Tahoma" panose="020B0604030504040204" pitchFamily="34" charset="0"/>
              </a:rPr>
              <a:t>, even late in development. Agile processes harness change for the customer’s competitive advantage.</a:t>
            </a:r>
            <a:r>
              <a:rPr lang="en-US" sz="2000" b="1" i="1" dirty="0">
                <a:solidFill>
                  <a:schemeClr val="accent4">
                    <a:lumMod val="60000"/>
                    <a:lumOff val="40000"/>
                  </a:schemeClr>
                </a:solidFill>
                <a:latin typeface="Tahoma" panose="020B0604030504040204" pitchFamily="34" charset="0"/>
                <a:ea typeface="Tahoma" panose="020B0604030504040204" pitchFamily="34" charset="0"/>
                <a:cs typeface="Tahoma" panose="020B0604030504040204" pitchFamily="34" charset="0"/>
              </a:rPr>
              <a:t> </a:t>
            </a:r>
            <a:br>
              <a:rPr lang="en-US" sz="2000" b="1" i="1" dirty="0">
                <a:solidFill>
                  <a:schemeClr val="accent4">
                    <a:lumMod val="60000"/>
                    <a:lumOff val="40000"/>
                  </a:schemeClr>
                </a:solidFill>
                <a:latin typeface="Tahoma" panose="020B0604030504040204" pitchFamily="34" charset="0"/>
                <a:ea typeface="Tahoma" panose="020B0604030504040204" pitchFamily="34" charset="0"/>
                <a:cs typeface="Tahoma" panose="020B0604030504040204" pitchFamily="34" charset="0"/>
              </a:rPr>
            </a:br>
            <a:endParaRPr lang="en-US" sz="2000" b="1" dirty="0">
              <a:solidFill>
                <a:schemeClr val="accent4">
                  <a:lumMod val="60000"/>
                  <a:lumOff val="40000"/>
                </a:schemeClr>
              </a:solidFill>
              <a:latin typeface="Tahoma" panose="020B0604030504040204" pitchFamily="34" charset="0"/>
              <a:ea typeface="Tahoma" panose="020B0604030504040204" pitchFamily="34" charset="0"/>
              <a:cs typeface="Tahoma" panose="020B0604030504040204" pitchFamily="34" charset="0"/>
            </a:endParaRPr>
          </a:p>
          <a:p>
            <a:pPr>
              <a:lnSpc>
                <a:spcPct val="170000"/>
              </a:lnSpc>
              <a:spcBef>
                <a:spcPts val="0"/>
              </a:spcBef>
              <a:buFont typeface="+mj-lt"/>
              <a:buAutoNum type="arabicParenR"/>
            </a:pPr>
            <a:r>
              <a:rPr lang="en-US" sz="2000" b="1" dirty="0">
                <a:solidFill>
                  <a:schemeClr val="accent4">
                    <a:lumMod val="60000"/>
                    <a:lumOff val="40000"/>
                  </a:schemeClr>
                </a:solidFill>
                <a:latin typeface="Tahoma" panose="020B0604030504040204" pitchFamily="34" charset="0"/>
                <a:ea typeface="Tahoma" panose="020B0604030504040204" pitchFamily="34" charset="0"/>
                <a:cs typeface="Tahoma" panose="020B0604030504040204" pitchFamily="34" charset="0"/>
              </a:rPr>
              <a:t> </a:t>
            </a:r>
            <a:r>
              <a:rPr lang="en-US" sz="2000" b="1" u="sng" dirty="0">
                <a:solidFill>
                  <a:schemeClr val="accent4">
                    <a:lumMod val="60000"/>
                    <a:lumOff val="40000"/>
                  </a:schemeClr>
                </a:solidFill>
                <a:latin typeface="Tahoma" panose="020B0604030504040204" pitchFamily="34" charset="0"/>
                <a:ea typeface="Tahoma" panose="020B0604030504040204" pitchFamily="34" charset="0"/>
                <a:cs typeface="Tahoma" panose="020B0604030504040204" pitchFamily="34" charset="0"/>
              </a:rPr>
              <a:t>Deliver working software (PRODUCT) frequently</a:t>
            </a:r>
            <a:r>
              <a:rPr lang="en-US" sz="2000" b="1" dirty="0">
                <a:solidFill>
                  <a:schemeClr val="accent4">
                    <a:lumMod val="60000"/>
                    <a:lumOff val="40000"/>
                  </a:schemeClr>
                </a:solidFill>
                <a:latin typeface="Tahoma" panose="020B0604030504040204" pitchFamily="34" charset="0"/>
                <a:ea typeface="Tahoma" panose="020B0604030504040204" pitchFamily="34" charset="0"/>
                <a:cs typeface="Tahoma" panose="020B0604030504040204" pitchFamily="34" charset="0"/>
              </a:rPr>
              <a:t>, from a couple of weeks to a couple of months, with a preference to the shorter time scale. </a:t>
            </a:r>
          </a:p>
          <a:p>
            <a:pPr>
              <a:lnSpc>
                <a:spcPct val="170000"/>
              </a:lnSpc>
              <a:spcBef>
                <a:spcPts val="0"/>
              </a:spcBef>
              <a:buFont typeface="+mj-lt"/>
              <a:buAutoNum type="arabicParenR"/>
            </a:pPr>
            <a:endParaRPr lang="en-US" sz="2000" b="1" dirty="0">
              <a:solidFill>
                <a:schemeClr val="accent4">
                  <a:lumMod val="60000"/>
                  <a:lumOff val="40000"/>
                </a:schemeClr>
              </a:solidFill>
              <a:latin typeface="Tahoma" panose="020B0604030504040204" pitchFamily="34" charset="0"/>
              <a:ea typeface="Tahoma" panose="020B0604030504040204" pitchFamily="34" charset="0"/>
              <a:cs typeface="Tahoma" panose="020B0604030504040204" pitchFamily="34" charset="0"/>
            </a:endParaRPr>
          </a:p>
          <a:p>
            <a:pPr>
              <a:lnSpc>
                <a:spcPct val="170000"/>
              </a:lnSpc>
              <a:spcBef>
                <a:spcPts val="0"/>
              </a:spcBef>
              <a:buFont typeface="+mj-lt"/>
              <a:buAutoNum type="arabicParenR"/>
            </a:pPr>
            <a:r>
              <a:rPr lang="en-US" sz="2000" b="1" dirty="0">
                <a:solidFill>
                  <a:schemeClr val="accent4">
                    <a:lumMod val="60000"/>
                    <a:lumOff val="40000"/>
                  </a:schemeClr>
                </a:solidFill>
                <a:latin typeface="Tahoma" panose="020B0604030504040204" pitchFamily="34" charset="0"/>
                <a:ea typeface="Tahoma" panose="020B0604030504040204" pitchFamily="34" charset="0"/>
                <a:cs typeface="Tahoma" panose="020B0604030504040204" pitchFamily="34" charset="0"/>
              </a:rPr>
              <a:t> </a:t>
            </a:r>
            <a:r>
              <a:rPr lang="en-US" sz="2000" b="1" u="sng" dirty="0">
                <a:solidFill>
                  <a:schemeClr val="accent4">
                    <a:lumMod val="60000"/>
                    <a:lumOff val="40000"/>
                  </a:schemeClr>
                </a:solidFill>
                <a:latin typeface="Tahoma" panose="020B0604030504040204" pitchFamily="34" charset="0"/>
                <a:ea typeface="Tahoma" panose="020B0604030504040204" pitchFamily="34" charset="0"/>
                <a:cs typeface="Tahoma" panose="020B0604030504040204" pitchFamily="34" charset="0"/>
              </a:rPr>
              <a:t>Business people and developers must work together daily</a:t>
            </a:r>
            <a:r>
              <a:rPr lang="en-US" sz="2000" b="1" dirty="0">
                <a:solidFill>
                  <a:schemeClr val="accent4">
                    <a:lumMod val="60000"/>
                    <a:lumOff val="40000"/>
                  </a:schemeClr>
                </a:solidFill>
                <a:latin typeface="Tahoma" panose="020B0604030504040204" pitchFamily="34" charset="0"/>
                <a:ea typeface="Tahoma" panose="020B0604030504040204" pitchFamily="34" charset="0"/>
                <a:cs typeface="Tahoma" panose="020B0604030504040204" pitchFamily="34" charset="0"/>
              </a:rPr>
              <a:t> throughout the project (EFFORT). </a:t>
            </a:r>
          </a:p>
          <a:p>
            <a:pPr marL="0" indent="0">
              <a:lnSpc>
                <a:spcPct val="170000"/>
              </a:lnSpc>
              <a:spcBef>
                <a:spcPts val="0"/>
              </a:spcBef>
              <a:buFont typeface="Arial" panose="020B0604020202020204" pitchFamily="34" charset="0"/>
              <a:buNone/>
            </a:pPr>
            <a:br>
              <a:rPr lang="en-US" sz="2000" b="1" dirty="0">
                <a:solidFill>
                  <a:schemeClr val="accent4">
                    <a:lumMod val="60000"/>
                    <a:lumOff val="40000"/>
                  </a:schemeClr>
                </a:solidFill>
              </a:rPr>
            </a:br>
            <a:endParaRPr lang="en-US" sz="2000" b="1" dirty="0">
              <a:solidFill>
                <a:schemeClr val="accent4">
                  <a:lumMod val="60000"/>
                  <a:lumOff val="40000"/>
                </a:schemeClr>
              </a:solidFill>
            </a:endParaRPr>
          </a:p>
        </p:txBody>
      </p:sp>
      <p:sp>
        <p:nvSpPr>
          <p:cNvPr id="2" name="Slide Number Placeholder 1">
            <a:extLst>
              <a:ext uri="{FF2B5EF4-FFF2-40B4-BE49-F238E27FC236}">
                <a16:creationId xmlns:a16="http://schemas.microsoft.com/office/drawing/2014/main" id="{CBC55B11-884A-C346-8E5E-DB4BFD3B76AB}"/>
              </a:ext>
            </a:extLst>
          </p:cNvPr>
          <p:cNvSpPr>
            <a:spLocks noGrp="1"/>
          </p:cNvSpPr>
          <p:nvPr>
            <p:ph type="sldNum" sz="quarter" idx="4294967295"/>
          </p:nvPr>
        </p:nvSpPr>
        <p:spPr>
          <a:xfrm>
            <a:off x="363557" y="6362967"/>
            <a:ext cx="11828443" cy="495031"/>
          </a:xfrm>
          <a:prstGeom prst="rect">
            <a:avLst/>
          </a:prstGeom>
        </p:spPr>
        <p:txBody>
          <a:bodyPr/>
          <a:lstStyle/>
          <a:p>
            <a:fld id="{25903A29-1C0C-5944-B4B1-7494691781F9}" type="slidenum">
              <a:rPr lang="en-US" smtClean="0"/>
              <a:t>18</a:t>
            </a:fld>
            <a:endParaRPr lang="en-US" dirty="0"/>
          </a:p>
        </p:txBody>
      </p:sp>
    </p:spTree>
    <p:extLst>
      <p:ext uri="{BB962C8B-B14F-4D97-AF65-F5344CB8AC3E}">
        <p14:creationId xmlns:p14="http://schemas.microsoft.com/office/powerpoint/2010/main" val="27196826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5DBF8DF-762F-CB41-8837-1452C632B9D7}"/>
              </a:ext>
            </a:extLst>
          </p:cNvPr>
          <p:cNvSpPr txBox="1">
            <a:spLocks/>
          </p:cNvSpPr>
          <p:nvPr/>
        </p:nvSpPr>
        <p:spPr>
          <a:xfrm>
            <a:off x="76200" y="0"/>
            <a:ext cx="12115800" cy="70627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dirty="0">
                <a:solidFill>
                  <a:schemeClr val="bg1"/>
                </a:solidFill>
                <a:latin typeface="+mn-lt"/>
              </a:rPr>
              <a:t>AGILE PRINCIPLES</a:t>
            </a:r>
          </a:p>
        </p:txBody>
      </p:sp>
      <p:sp>
        <p:nvSpPr>
          <p:cNvPr id="5" name="Content Placeholder 4">
            <a:extLst>
              <a:ext uri="{FF2B5EF4-FFF2-40B4-BE49-F238E27FC236}">
                <a16:creationId xmlns:a16="http://schemas.microsoft.com/office/drawing/2014/main" id="{C181E98C-5AF1-584F-AF52-8397028137E0}"/>
              </a:ext>
            </a:extLst>
          </p:cNvPr>
          <p:cNvSpPr txBox="1">
            <a:spLocks/>
          </p:cNvSpPr>
          <p:nvPr/>
        </p:nvSpPr>
        <p:spPr>
          <a:xfrm>
            <a:off x="76200" y="890202"/>
            <a:ext cx="12115800" cy="5025390"/>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pitchFamily="2" charset="2"/>
              <a:buChar char="Ø"/>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Courier New" panose="02070309020205020404" pitchFamily="49" charset="0"/>
              <a:buChar char="o"/>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pitchFamily="2" charset="2"/>
              <a:buChar char="v"/>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pitchFamily="2" charset="2"/>
              <a:buChar char="q"/>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70000"/>
              </a:lnSpc>
              <a:spcBef>
                <a:spcPts val="0"/>
              </a:spcBef>
              <a:buFont typeface="+mj-lt"/>
              <a:buAutoNum type="arabicParenR" startAt="5"/>
            </a:pPr>
            <a:r>
              <a:rPr lang="en-US" sz="2000" b="1" dirty="0">
                <a:solidFill>
                  <a:schemeClr val="accent4">
                    <a:lumMod val="60000"/>
                    <a:lumOff val="40000"/>
                  </a:schemeClr>
                </a:solidFill>
                <a:latin typeface="Tahoma" panose="020B0604030504040204" pitchFamily="34" charset="0"/>
                <a:ea typeface="Tahoma" panose="020B0604030504040204" pitchFamily="34" charset="0"/>
                <a:cs typeface="Tahoma" panose="020B0604030504040204" pitchFamily="34" charset="0"/>
              </a:rPr>
              <a:t> Build projects around motivated individuals. Give them the environment and support they need, and </a:t>
            </a:r>
            <a:r>
              <a:rPr lang="en-US" sz="2000" b="1" u="sng" dirty="0">
                <a:solidFill>
                  <a:schemeClr val="accent4">
                    <a:lumMod val="60000"/>
                    <a:lumOff val="40000"/>
                  </a:schemeClr>
                </a:solidFill>
                <a:latin typeface="Tahoma" panose="020B0604030504040204" pitchFamily="34" charset="0"/>
                <a:ea typeface="Tahoma" panose="020B0604030504040204" pitchFamily="34" charset="0"/>
                <a:cs typeface="Tahoma" panose="020B0604030504040204" pitchFamily="34" charset="0"/>
              </a:rPr>
              <a:t>trust them to get the job done</a:t>
            </a:r>
            <a:r>
              <a:rPr lang="en-US" sz="2000" b="1" dirty="0">
                <a:solidFill>
                  <a:schemeClr val="accent4">
                    <a:lumMod val="60000"/>
                    <a:lumOff val="40000"/>
                  </a:schemeClr>
                </a:solidFill>
                <a:latin typeface="Tahoma" panose="020B0604030504040204" pitchFamily="34" charset="0"/>
                <a:ea typeface="Tahoma" panose="020B0604030504040204" pitchFamily="34" charset="0"/>
                <a:cs typeface="Tahoma" panose="020B0604030504040204" pitchFamily="34" charset="0"/>
              </a:rPr>
              <a:t>. </a:t>
            </a:r>
            <a:br>
              <a:rPr lang="en-US" sz="2000" b="1" dirty="0">
                <a:solidFill>
                  <a:schemeClr val="accent4">
                    <a:lumMod val="60000"/>
                    <a:lumOff val="40000"/>
                  </a:schemeClr>
                </a:solidFill>
                <a:latin typeface="Tahoma" panose="020B0604030504040204" pitchFamily="34" charset="0"/>
                <a:ea typeface="Tahoma" panose="020B0604030504040204" pitchFamily="34" charset="0"/>
                <a:cs typeface="Tahoma" panose="020B0604030504040204" pitchFamily="34" charset="0"/>
              </a:rPr>
            </a:br>
            <a:endParaRPr lang="en-US" sz="2000" b="1" dirty="0">
              <a:solidFill>
                <a:schemeClr val="accent4">
                  <a:lumMod val="60000"/>
                  <a:lumOff val="40000"/>
                </a:schemeClr>
              </a:solidFill>
              <a:latin typeface="Tahoma" panose="020B0604030504040204" pitchFamily="34" charset="0"/>
              <a:ea typeface="Tahoma" panose="020B0604030504040204" pitchFamily="34" charset="0"/>
              <a:cs typeface="Tahoma" panose="020B0604030504040204" pitchFamily="34" charset="0"/>
            </a:endParaRPr>
          </a:p>
          <a:p>
            <a:pPr>
              <a:lnSpc>
                <a:spcPct val="170000"/>
              </a:lnSpc>
              <a:spcBef>
                <a:spcPts val="0"/>
              </a:spcBef>
              <a:buFont typeface="+mj-lt"/>
              <a:buAutoNum type="arabicParenR" startAt="5"/>
            </a:pPr>
            <a:r>
              <a:rPr lang="en-US" sz="2000" b="1" dirty="0">
                <a:solidFill>
                  <a:schemeClr val="accent4">
                    <a:lumMod val="60000"/>
                    <a:lumOff val="40000"/>
                  </a:schemeClr>
                </a:solidFill>
                <a:latin typeface="Tahoma" panose="020B0604030504040204" pitchFamily="34" charset="0"/>
                <a:ea typeface="Tahoma" panose="020B0604030504040204" pitchFamily="34" charset="0"/>
                <a:cs typeface="Tahoma" panose="020B0604030504040204" pitchFamily="34" charset="0"/>
              </a:rPr>
              <a:t> The most efficient and effective method of conveying information to and within a development team is </a:t>
            </a:r>
            <a:r>
              <a:rPr lang="en-US" sz="2000" b="1" u="sng" dirty="0">
                <a:solidFill>
                  <a:schemeClr val="accent4">
                    <a:lumMod val="60000"/>
                    <a:lumOff val="40000"/>
                  </a:schemeClr>
                </a:solidFill>
                <a:latin typeface="Tahoma" panose="020B0604030504040204" pitchFamily="34" charset="0"/>
                <a:ea typeface="Tahoma" panose="020B0604030504040204" pitchFamily="34" charset="0"/>
                <a:cs typeface="Tahoma" panose="020B0604030504040204" pitchFamily="34" charset="0"/>
              </a:rPr>
              <a:t>face-to-face conversation</a:t>
            </a:r>
            <a:r>
              <a:rPr lang="en-US" sz="2000" b="1" dirty="0">
                <a:solidFill>
                  <a:schemeClr val="accent4">
                    <a:lumMod val="60000"/>
                    <a:lumOff val="40000"/>
                  </a:schemeClr>
                </a:solidFill>
                <a:latin typeface="Tahoma" panose="020B0604030504040204" pitchFamily="34" charset="0"/>
                <a:ea typeface="Tahoma" panose="020B0604030504040204" pitchFamily="34" charset="0"/>
                <a:cs typeface="Tahoma" panose="020B0604030504040204" pitchFamily="34" charset="0"/>
              </a:rPr>
              <a:t>.</a:t>
            </a:r>
            <a:br>
              <a:rPr lang="en-US" sz="2000" b="1" dirty="0">
                <a:solidFill>
                  <a:schemeClr val="accent4">
                    <a:lumMod val="60000"/>
                    <a:lumOff val="40000"/>
                  </a:schemeClr>
                </a:solidFill>
                <a:latin typeface="Tahoma" panose="020B0604030504040204" pitchFamily="34" charset="0"/>
                <a:ea typeface="Tahoma" panose="020B0604030504040204" pitchFamily="34" charset="0"/>
                <a:cs typeface="Tahoma" panose="020B0604030504040204" pitchFamily="34" charset="0"/>
              </a:rPr>
            </a:br>
            <a:endParaRPr lang="en-US" sz="2000" b="1" dirty="0">
              <a:solidFill>
                <a:schemeClr val="accent4">
                  <a:lumMod val="60000"/>
                  <a:lumOff val="40000"/>
                </a:schemeClr>
              </a:solidFill>
              <a:latin typeface="Tahoma" panose="020B0604030504040204" pitchFamily="34" charset="0"/>
              <a:ea typeface="Tahoma" panose="020B0604030504040204" pitchFamily="34" charset="0"/>
              <a:cs typeface="Tahoma" panose="020B0604030504040204" pitchFamily="34" charset="0"/>
            </a:endParaRPr>
          </a:p>
          <a:p>
            <a:pPr>
              <a:lnSpc>
                <a:spcPct val="170000"/>
              </a:lnSpc>
              <a:spcBef>
                <a:spcPts val="0"/>
              </a:spcBef>
              <a:buFont typeface="+mj-lt"/>
              <a:buAutoNum type="arabicParenR" startAt="5"/>
            </a:pPr>
            <a:r>
              <a:rPr lang="en-US" sz="2000" b="1" dirty="0">
                <a:solidFill>
                  <a:schemeClr val="accent4">
                    <a:lumMod val="60000"/>
                    <a:lumOff val="40000"/>
                  </a:schemeClr>
                </a:solidFill>
                <a:latin typeface="Tahoma" panose="020B0604030504040204" pitchFamily="34" charset="0"/>
                <a:ea typeface="Tahoma" panose="020B0604030504040204" pitchFamily="34" charset="0"/>
                <a:cs typeface="Tahoma" panose="020B0604030504040204" pitchFamily="34" charset="0"/>
              </a:rPr>
              <a:t> </a:t>
            </a:r>
            <a:r>
              <a:rPr lang="en-US" sz="2000" b="1" u="sng" dirty="0">
                <a:solidFill>
                  <a:schemeClr val="accent4">
                    <a:lumMod val="60000"/>
                    <a:lumOff val="40000"/>
                  </a:schemeClr>
                </a:solidFill>
                <a:latin typeface="Tahoma" panose="020B0604030504040204" pitchFamily="34" charset="0"/>
                <a:ea typeface="Tahoma" panose="020B0604030504040204" pitchFamily="34" charset="0"/>
                <a:cs typeface="Tahoma" panose="020B0604030504040204" pitchFamily="34" charset="0"/>
              </a:rPr>
              <a:t>Working software (PRODUCT)</a:t>
            </a:r>
            <a:r>
              <a:rPr lang="en-US" sz="2000" b="1" dirty="0">
                <a:solidFill>
                  <a:schemeClr val="accent4">
                    <a:lumMod val="60000"/>
                    <a:lumOff val="40000"/>
                  </a:schemeClr>
                </a:solidFill>
                <a:latin typeface="Tahoma" panose="020B0604030504040204" pitchFamily="34" charset="0"/>
                <a:ea typeface="Tahoma" panose="020B0604030504040204" pitchFamily="34" charset="0"/>
                <a:cs typeface="Tahoma" panose="020B0604030504040204" pitchFamily="34" charset="0"/>
              </a:rPr>
              <a:t> is the primary measure of progress. </a:t>
            </a:r>
            <a:br>
              <a:rPr lang="en-US" sz="2000" b="1" dirty="0">
                <a:solidFill>
                  <a:schemeClr val="accent4">
                    <a:lumMod val="60000"/>
                    <a:lumOff val="40000"/>
                  </a:schemeClr>
                </a:solidFill>
                <a:latin typeface="Tahoma" panose="020B0604030504040204" pitchFamily="34" charset="0"/>
                <a:ea typeface="Tahoma" panose="020B0604030504040204" pitchFamily="34" charset="0"/>
                <a:cs typeface="Tahoma" panose="020B0604030504040204" pitchFamily="34" charset="0"/>
              </a:rPr>
            </a:br>
            <a:endParaRPr lang="en-US" sz="2000" b="1" dirty="0">
              <a:solidFill>
                <a:schemeClr val="accent4">
                  <a:lumMod val="60000"/>
                  <a:lumOff val="40000"/>
                </a:schemeClr>
              </a:solidFill>
              <a:latin typeface="Tahoma" panose="020B0604030504040204" pitchFamily="34" charset="0"/>
              <a:ea typeface="Tahoma" panose="020B0604030504040204" pitchFamily="34" charset="0"/>
              <a:cs typeface="Tahoma" panose="020B0604030504040204" pitchFamily="34" charset="0"/>
            </a:endParaRPr>
          </a:p>
          <a:p>
            <a:pPr>
              <a:lnSpc>
                <a:spcPct val="170000"/>
              </a:lnSpc>
              <a:spcBef>
                <a:spcPts val="0"/>
              </a:spcBef>
              <a:buFont typeface="+mj-lt"/>
              <a:buAutoNum type="arabicParenR" startAt="5"/>
            </a:pPr>
            <a:r>
              <a:rPr lang="en-US" sz="2000" b="1" dirty="0">
                <a:solidFill>
                  <a:schemeClr val="accent4">
                    <a:lumMod val="60000"/>
                    <a:lumOff val="40000"/>
                  </a:schemeClr>
                </a:solidFill>
                <a:latin typeface="Tahoma" panose="020B0604030504040204" pitchFamily="34" charset="0"/>
                <a:ea typeface="Tahoma" panose="020B0604030504040204" pitchFamily="34" charset="0"/>
                <a:cs typeface="Tahoma" panose="020B0604030504040204" pitchFamily="34" charset="0"/>
              </a:rPr>
              <a:t> Agile processes promote </a:t>
            </a:r>
            <a:r>
              <a:rPr lang="en-US" sz="2000" b="1" u="sng" dirty="0">
                <a:solidFill>
                  <a:schemeClr val="accent4">
                    <a:lumMod val="60000"/>
                    <a:lumOff val="40000"/>
                  </a:schemeClr>
                </a:solidFill>
                <a:latin typeface="Tahoma" panose="020B0604030504040204" pitchFamily="34" charset="0"/>
                <a:ea typeface="Tahoma" panose="020B0604030504040204" pitchFamily="34" charset="0"/>
                <a:cs typeface="Tahoma" panose="020B0604030504040204" pitchFamily="34" charset="0"/>
              </a:rPr>
              <a:t>sustainable development</a:t>
            </a:r>
            <a:r>
              <a:rPr lang="en-US" sz="2000" b="1" dirty="0">
                <a:solidFill>
                  <a:schemeClr val="accent4">
                    <a:lumMod val="60000"/>
                    <a:lumOff val="40000"/>
                  </a:schemeClr>
                </a:solidFill>
                <a:latin typeface="Tahoma" panose="020B0604030504040204" pitchFamily="34" charset="0"/>
                <a:ea typeface="Tahoma" panose="020B0604030504040204" pitchFamily="34" charset="0"/>
                <a:cs typeface="Tahoma" panose="020B0604030504040204" pitchFamily="34" charset="0"/>
              </a:rPr>
              <a:t>. The sponsors, developers, and users should be able to maintain a constant pace indefinitely. </a:t>
            </a:r>
          </a:p>
        </p:txBody>
      </p:sp>
      <p:sp>
        <p:nvSpPr>
          <p:cNvPr id="2" name="Slide Number Placeholder 1">
            <a:extLst>
              <a:ext uri="{FF2B5EF4-FFF2-40B4-BE49-F238E27FC236}">
                <a16:creationId xmlns:a16="http://schemas.microsoft.com/office/drawing/2014/main" id="{DB2F9985-C881-5641-B9FD-C396F94CA751}"/>
              </a:ext>
            </a:extLst>
          </p:cNvPr>
          <p:cNvSpPr>
            <a:spLocks noGrp="1"/>
          </p:cNvSpPr>
          <p:nvPr>
            <p:ph type="sldNum" sz="quarter" idx="4294967295"/>
          </p:nvPr>
        </p:nvSpPr>
        <p:spPr>
          <a:xfrm>
            <a:off x="363557" y="6362967"/>
            <a:ext cx="11828443" cy="495031"/>
          </a:xfrm>
          <a:prstGeom prst="rect">
            <a:avLst/>
          </a:prstGeom>
        </p:spPr>
        <p:txBody>
          <a:bodyPr/>
          <a:lstStyle/>
          <a:p>
            <a:fld id="{25903A29-1C0C-5944-B4B1-7494691781F9}" type="slidenum">
              <a:rPr lang="en-US" smtClean="0"/>
              <a:t>19</a:t>
            </a:fld>
            <a:endParaRPr lang="en-US" dirty="0"/>
          </a:p>
        </p:txBody>
      </p:sp>
    </p:spTree>
    <p:extLst>
      <p:ext uri="{BB962C8B-B14F-4D97-AF65-F5344CB8AC3E}">
        <p14:creationId xmlns:p14="http://schemas.microsoft.com/office/powerpoint/2010/main" val="5066587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885A4-460D-1A48-84FE-66F00B7AAE48}"/>
              </a:ext>
            </a:extLst>
          </p:cNvPr>
          <p:cNvSpPr>
            <a:spLocks noGrp="1"/>
          </p:cNvSpPr>
          <p:nvPr>
            <p:ph type="title"/>
          </p:nvPr>
        </p:nvSpPr>
        <p:spPr/>
        <p:txBody>
          <a:bodyPr/>
          <a:lstStyle/>
          <a:p>
            <a:r>
              <a:rPr lang="en-US" dirty="0"/>
              <a:t>DISCUSS…</a:t>
            </a:r>
          </a:p>
        </p:txBody>
      </p:sp>
      <p:sp>
        <p:nvSpPr>
          <p:cNvPr id="4" name="Slide Number Placeholder 3">
            <a:extLst>
              <a:ext uri="{FF2B5EF4-FFF2-40B4-BE49-F238E27FC236}">
                <a16:creationId xmlns:a16="http://schemas.microsoft.com/office/drawing/2014/main" id="{E875D432-A7D0-134B-A4E5-3A3CE4407E89}"/>
              </a:ext>
            </a:extLst>
          </p:cNvPr>
          <p:cNvSpPr>
            <a:spLocks noGrp="1"/>
          </p:cNvSpPr>
          <p:nvPr>
            <p:ph type="sldNum" sz="quarter" idx="4294967295"/>
          </p:nvPr>
        </p:nvSpPr>
        <p:spPr>
          <a:xfrm>
            <a:off x="363557" y="6362967"/>
            <a:ext cx="11828443" cy="495031"/>
          </a:xfrm>
          <a:prstGeom prst="rect">
            <a:avLst/>
          </a:prstGeom>
        </p:spPr>
        <p:txBody>
          <a:bodyPr/>
          <a:lstStyle/>
          <a:p>
            <a:r>
              <a:rPr lang="en-US"/>
              <a:t>Paul 680.03 – Agile Project Management                                                                                                                             </a:t>
            </a:r>
            <a:fld id="{25903A29-1C0C-5944-B4B1-7494691781F9}" type="slidenum">
              <a:rPr lang="en-US" smtClean="0"/>
              <a:pPr/>
              <a:t>2</a:t>
            </a:fld>
            <a:endParaRPr lang="en-US" dirty="0"/>
          </a:p>
        </p:txBody>
      </p:sp>
      <p:pic>
        <p:nvPicPr>
          <p:cNvPr id="7" name="Picture 6">
            <a:extLst>
              <a:ext uri="{FF2B5EF4-FFF2-40B4-BE49-F238E27FC236}">
                <a16:creationId xmlns:a16="http://schemas.microsoft.com/office/drawing/2014/main" id="{9FE5C01B-20B5-5B42-9A32-16B5455350FC}"/>
              </a:ext>
            </a:extLst>
          </p:cNvPr>
          <p:cNvPicPr>
            <a:picLocks noChangeAspect="1"/>
          </p:cNvPicPr>
          <p:nvPr/>
        </p:nvPicPr>
        <p:blipFill>
          <a:blip r:embed="rId3"/>
          <a:stretch>
            <a:fillRect/>
          </a:stretch>
        </p:blipFill>
        <p:spPr>
          <a:xfrm>
            <a:off x="1051011" y="2374900"/>
            <a:ext cx="9521739" cy="2076450"/>
          </a:xfrm>
          <a:prstGeom prst="rect">
            <a:avLst/>
          </a:prstGeom>
        </p:spPr>
      </p:pic>
      <p:sp>
        <p:nvSpPr>
          <p:cNvPr id="3" name="TextBox 2">
            <a:extLst>
              <a:ext uri="{FF2B5EF4-FFF2-40B4-BE49-F238E27FC236}">
                <a16:creationId xmlns:a16="http://schemas.microsoft.com/office/drawing/2014/main" id="{4ECC1FC9-F061-644B-BC9B-B91653102AFF}"/>
              </a:ext>
            </a:extLst>
          </p:cNvPr>
          <p:cNvSpPr txBox="1"/>
          <p:nvPr/>
        </p:nvSpPr>
        <p:spPr>
          <a:xfrm>
            <a:off x="5387009" y="2941983"/>
            <a:ext cx="3697356" cy="769441"/>
          </a:xfrm>
          <a:prstGeom prst="rect">
            <a:avLst/>
          </a:prstGeom>
          <a:solidFill>
            <a:srgbClr val="011F4C"/>
          </a:solidFill>
        </p:spPr>
        <p:txBody>
          <a:bodyPr wrap="square" rtlCol="0">
            <a:spAutoFit/>
          </a:bodyPr>
          <a:lstStyle/>
          <a:p>
            <a:pPr algn="ctr"/>
            <a:r>
              <a:rPr lang="en-US" sz="4400" dirty="0">
                <a:solidFill>
                  <a:srgbClr val="D4E986"/>
                </a:solidFill>
              </a:rPr>
              <a:t>QUIZ</a:t>
            </a:r>
          </a:p>
        </p:txBody>
      </p:sp>
    </p:spTree>
    <p:extLst>
      <p:ext uri="{BB962C8B-B14F-4D97-AF65-F5344CB8AC3E}">
        <p14:creationId xmlns:p14="http://schemas.microsoft.com/office/powerpoint/2010/main" val="13681758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5DBF8DF-762F-CB41-8837-1452C632B9D7}"/>
              </a:ext>
            </a:extLst>
          </p:cNvPr>
          <p:cNvSpPr txBox="1">
            <a:spLocks/>
          </p:cNvSpPr>
          <p:nvPr/>
        </p:nvSpPr>
        <p:spPr>
          <a:xfrm>
            <a:off x="76200" y="13811"/>
            <a:ext cx="12115800" cy="70627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dirty="0">
                <a:solidFill>
                  <a:schemeClr val="bg1"/>
                </a:solidFill>
                <a:latin typeface="+mn-lt"/>
              </a:rPr>
              <a:t>AGILE PRINCIPLES</a:t>
            </a:r>
          </a:p>
        </p:txBody>
      </p:sp>
      <p:sp>
        <p:nvSpPr>
          <p:cNvPr id="5" name="Content Placeholder 4">
            <a:extLst>
              <a:ext uri="{FF2B5EF4-FFF2-40B4-BE49-F238E27FC236}">
                <a16:creationId xmlns:a16="http://schemas.microsoft.com/office/drawing/2014/main" id="{C181E98C-5AF1-584F-AF52-8397028137E0}"/>
              </a:ext>
            </a:extLst>
          </p:cNvPr>
          <p:cNvSpPr txBox="1">
            <a:spLocks/>
          </p:cNvSpPr>
          <p:nvPr/>
        </p:nvSpPr>
        <p:spPr>
          <a:xfrm>
            <a:off x="76200" y="1162050"/>
            <a:ext cx="12115800" cy="5025390"/>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pitchFamily="2" charset="2"/>
              <a:buChar char="Ø"/>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Courier New" panose="02070309020205020404" pitchFamily="49" charset="0"/>
              <a:buChar char="o"/>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pitchFamily="2" charset="2"/>
              <a:buChar char="v"/>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pitchFamily="2" charset="2"/>
              <a:buChar char="q"/>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70000"/>
              </a:lnSpc>
              <a:spcBef>
                <a:spcPts val="0"/>
              </a:spcBef>
              <a:buFont typeface="+mj-lt"/>
              <a:buAutoNum type="arabicParenR" startAt="9"/>
            </a:pPr>
            <a:r>
              <a:rPr lang="en-US" sz="2000" b="1" dirty="0">
                <a:solidFill>
                  <a:schemeClr val="accent4">
                    <a:lumMod val="60000"/>
                    <a:lumOff val="40000"/>
                  </a:schemeClr>
                </a:solidFill>
                <a:latin typeface="Tahoma" panose="020B0604030504040204" pitchFamily="34" charset="0"/>
                <a:ea typeface="Tahoma" panose="020B0604030504040204" pitchFamily="34" charset="0"/>
                <a:cs typeface="Tahoma" panose="020B0604030504040204" pitchFamily="34" charset="0"/>
              </a:rPr>
              <a:t> Continuous attention to </a:t>
            </a:r>
            <a:r>
              <a:rPr lang="en-US" sz="2000" b="1" u="sng" dirty="0">
                <a:solidFill>
                  <a:schemeClr val="accent4">
                    <a:lumMod val="60000"/>
                    <a:lumOff val="40000"/>
                  </a:schemeClr>
                </a:solidFill>
                <a:latin typeface="Tahoma" panose="020B0604030504040204" pitchFamily="34" charset="0"/>
                <a:ea typeface="Tahoma" panose="020B0604030504040204" pitchFamily="34" charset="0"/>
                <a:cs typeface="Tahoma" panose="020B0604030504040204" pitchFamily="34" charset="0"/>
              </a:rPr>
              <a:t>technical excellence and good design</a:t>
            </a:r>
            <a:r>
              <a:rPr lang="en-US" sz="2000" b="1" dirty="0">
                <a:solidFill>
                  <a:schemeClr val="accent4">
                    <a:lumMod val="60000"/>
                    <a:lumOff val="40000"/>
                  </a:schemeClr>
                </a:solidFill>
                <a:latin typeface="Tahoma" panose="020B0604030504040204" pitchFamily="34" charset="0"/>
                <a:ea typeface="Tahoma" panose="020B0604030504040204" pitchFamily="34" charset="0"/>
                <a:cs typeface="Tahoma" panose="020B0604030504040204" pitchFamily="34" charset="0"/>
              </a:rPr>
              <a:t> enhances agility. </a:t>
            </a:r>
            <a:br>
              <a:rPr lang="en-US" sz="2000" b="1" dirty="0">
                <a:solidFill>
                  <a:schemeClr val="accent4">
                    <a:lumMod val="60000"/>
                    <a:lumOff val="40000"/>
                  </a:schemeClr>
                </a:solidFill>
                <a:latin typeface="Tahoma" panose="020B0604030504040204" pitchFamily="34" charset="0"/>
                <a:ea typeface="Tahoma" panose="020B0604030504040204" pitchFamily="34" charset="0"/>
                <a:cs typeface="Tahoma" panose="020B0604030504040204" pitchFamily="34" charset="0"/>
              </a:rPr>
            </a:br>
            <a:endParaRPr lang="en-US" sz="2000" b="1" dirty="0">
              <a:solidFill>
                <a:schemeClr val="accent4">
                  <a:lumMod val="60000"/>
                  <a:lumOff val="40000"/>
                </a:schemeClr>
              </a:solidFill>
              <a:latin typeface="Tahoma" panose="020B0604030504040204" pitchFamily="34" charset="0"/>
              <a:ea typeface="Tahoma" panose="020B0604030504040204" pitchFamily="34" charset="0"/>
              <a:cs typeface="Tahoma" panose="020B0604030504040204" pitchFamily="34" charset="0"/>
            </a:endParaRPr>
          </a:p>
          <a:p>
            <a:pPr>
              <a:lnSpc>
                <a:spcPct val="170000"/>
              </a:lnSpc>
              <a:spcBef>
                <a:spcPts val="0"/>
              </a:spcBef>
              <a:buFont typeface="+mj-lt"/>
              <a:buAutoNum type="arabicParenR" startAt="9"/>
            </a:pPr>
            <a:r>
              <a:rPr lang="en-US" sz="2000" b="1" dirty="0">
                <a:solidFill>
                  <a:schemeClr val="accent4">
                    <a:lumMod val="60000"/>
                    <a:lumOff val="40000"/>
                  </a:schemeClr>
                </a:solidFill>
                <a:latin typeface="Tahoma" panose="020B0604030504040204" pitchFamily="34" charset="0"/>
                <a:ea typeface="Tahoma" panose="020B0604030504040204" pitchFamily="34" charset="0"/>
                <a:cs typeface="Tahoma" panose="020B0604030504040204" pitchFamily="34" charset="0"/>
              </a:rPr>
              <a:t> </a:t>
            </a:r>
            <a:r>
              <a:rPr lang="en-US" sz="2000" b="1" u="sng" dirty="0">
                <a:solidFill>
                  <a:schemeClr val="accent4">
                    <a:lumMod val="60000"/>
                    <a:lumOff val="40000"/>
                  </a:schemeClr>
                </a:solidFill>
                <a:latin typeface="Tahoma" panose="020B0604030504040204" pitchFamily="34" charset="0"/>
                <a:ea typeface="Tahoma" panose="020B0604030504040204" pitchFamily="34" charset="0"/>
                <a:cs typeface="Tahoma" panose="020B0604030504040204" pitchFamily="34" charset="0"/>
              </a:rPr>
              <a:t>Simplicity</a:t>
            </a:r>
            <a:r>
              <a:rPr lang="en-US" sz="2000" b="1" dirty="0">
                <a:solidFill>
                  <a:schemeClr val="accent4">
                    <a:lumMod val="60000"/>
                    <a:lumOff val="40000"/>
                  </a:schemeClr>
                </a:solidFill>
                <a:latin typeface="Tahoma" panose="020B0604030504040204" pitchFamily="34" charset="0"/>
                <a:ea typeface="Tahoma" panose="020B0604030504040204" pitchFamily="34" charset="0"/>
                <a:cs typeface="Tahoma" panose="020B0604030504040204" pitchFamily="34" charset="0"/>
              </a:rPr>
              <a:t> – the art of maximizing the amount of work not done – is essential. </a:t>
            </a:r>
            <a:br>
              <a:rPr lang="en-US" sz="2000" b="1" dirty="0">
                <a:solidFill>
                  <a:schemeClr val="accent4">
                    <a:lumMod val="60000"/>
                    <a:lumOff val="40000"/>
                  </a:schemeClr>
                </a:solidFill>
                <a:latin typeface="Tahoma" panose="020B0604030504040204" pitchFamily="34" charset="0"/>
                <a:ea typeface="Tahoma" panose="020B0604030504040204" pitchFamily="34" charset="0"/>
                <a:cs typeface="Tahoma" panose="020B0604030504040204" pitchFamily="34" charset="0"/>
              </a:rPr>
            </a:br>
            <a:endParaRPr lang="en-US" sz="2000" b="1" dirty="0">
              <a:solidFill>
                <a:schemeClr val="accent4">
                  <a:lumMod val="60000"/>
                  <a:lumOff val="40000"/>
                </a:schemeClr>
              </a:solidFill>
              <a:latin typeface="Tahoma" panose="020B0604030504040204" pitchFamily="34" charset="0"/>
              <a:ea typeface="Tahoma" panose="020B0604030504040204" pitchFamily="34" charset="0"/>
              <a:cs typeface="Tahoma" panose="020B0604030504040204" pitchFamily="34" charset="0"/>
            </a:endParaRPr>
          </a:p>
          <a:p>
            <a:pPr>
              <a:lnSpc>
                <a:spcPct val="170000"/>
              </a:lnSpc>
              <a:spcBef>
                <a:spcPts val="0"/>
              </a:spcBef>
              <a:buFont typeface="+mj-lt"/>
              <a:buAutoNum type="arabicParenR" startAt="9"/>
            </a:pPr>
            <a:r>
              <a:rPr lang="en-US" sz="2000" b="1" dirty="0">
                <a:solidFill>
                  <a:schemeClr val="accent4">
                    <a:lumMod val="60000"/>
                    <a:lumOff val="40000"/>
                  </a:schemeClr>
                </a:solidFill>
                <a:latin typeface="Tahoma" panose="020B0604030504040204" pitchFamily="34" charset="0"/>
                <a:ea typeface="Tahoma" panose="020B0604030504040204" pitchFamily="34" charset="0"/>
                <a:cs typeface="Tahoma" panose="020B0604030504040204" pitchFamily="34" charset="0"/>
              </a:rPr>
              <a:t> The best architectures, requirements, and designs emerge from </a:t>
            </a:r>
            <a:r>
              <a:rPr lang="en-US" sz="2000" b="1" u="sng" dirty="0">
                <a:solidFill>
                  <a:schemeClr val="accent4">
                    <a:lumMod val="60000"/>
                    <a:lumOff val="40000"/>
                  </a:schemeClr>
                </a:solidFill>
                <a:latin typeface="Tahoma" panose="020B0604030504040204" pitchFamily="34" charset="0"/>
                <a:ea typeface="Tahoma" panose="020B0604030504040204" pitchFamily="34" charset="0"/>
                <a:cs typeface="Tahoma" panose="020B0604030504040204" pitchFamily="34" charset="0"/>
              </a:rPr>
              <a:t>self-organizing teams</a:t>
            </a:r>
            <a:r>
              <a:rPr lang="en-US" sz="2000" b="1" dirty="0">
                <a:solidFill>
                  <a:schemeClr val="accent4">
                    <a:lumMod val="60000"/>
                    <a:lumOff val="40000"/>
                  </a:schemeClr>
                </a:solidFill>
                <a:latin typeface="Tahoma" panose="020B0604030504040204" pitchFamily="34" charset="0"/>
                <a:ea typeface="Tahoma" panose="020B0604030504040204" pitchFamily="34" charset="0"/>
                <a:cs typeface="Tahoma" panose="020B0604030504040204" pitchFamily="34" charset="0"/>
              </a:rPr>
              <a:t>. </a:t>
            </a:r>
            <a:br>
              <a:rPr lang="en-US" sz="2000" b="1" dirty="0">
                <a:solidFill>
                  <a:schemeClr val="accent4">
                    <a:lumMod val="60000"/>
                    <a:lumOff val="40000"/>
                  </a:schemeClr>
                </a:solidFill>
                <a:latin typeface="Tahoma" panose="020B0604030504040204" pitchFamily="34" charset="0"/>
                <a:ea typeface="Tahoma" panose="020B0604030504040204" pitchFamily="34" charset="0"/>
                <a:cs typeface="Tahoma" panose="020B0604030504040204" pitchFamily="34" charset="0"/>
              </a:rPr>
            </a:br>
            <a:endParaRPr lang="en-US" sz="2000" b="1" dirty="0">
              <a:solidFill>
                <a:schemeClr val="accent4">
                  <a:lumMod val="60000"/>
                  <a:lumOff val="40000"/>
                </a:schemeClr>
              </a:solidFill>
              <a:latin typeface="Tahoma" panose="020B0604030504040204" pitchFamily="34" charset="0"/>
              <a:ea typeface="Tahoma" panose="020B0604030504040204" pitchFamily="34" charset="0"/>
              <a:cs typeface="Tahoma" panose="020B0604030504040204" pitchFamily="34" charset="0"/>
            </a:endParaRPr>
          </a:p>
          <a:p>
            <a:pPr>
              <a:lnSpc>
                <a:spcPct val="170000"/>
              </a:lnSpc>
              <a:spcBef>
                <a:spcPts val="0"/>
              </a:spcBef>
              <a:buFont typeface="+mj-lt"/>
              <a:buAutoNum type="arabicParenR" startAt="9"/>
            </a:pPr>
            <a:r>
              <a:rPr lang="en-US" sz="2000" b="1" dirty="0">
                <a:solidFill>
                  <a:schemeClr val="accent4">
                    <a:lumMod val="60000"/>
                    <a:lumOff val="40000"/>
                  </a:schemeClr>
                </a:solidFill>
                <a:latin typeface="Tahoma" panose="020B0604030504040204" pitchFamily="34" charset="0"/>
                <a:ea typeface="Tahoma" panose="020B0604030504040204" pitchFamily="34" charset="0"/>
                <a:cs typeface="Tahoma" panose="020B0604030504040204" pitchFamily="34" charset="0"/>
              </a:rPr>
              <a:t> </a:t>
            </a:r>
            <a:r>
              <a:rPr lang="en-US" sz="2000" b="1" u="sng" dirty="0">
                <a:solidFill>
                  <a:schemeClr val="accent4">
                    <a:lumMod val="60000"/>
                    <a:lumOff val="40000"/>
                  </a:schemeClr>
                </a:solidFill>
                <a:latin typeface="Tahoma" panose="020B0604030504040204" pitchFamily="34" charset="0"/>
                <a:ea typeface="Tahoma" panose="020B0604030504040204" pitchFamily="34" charset="0"/>
                <a:cs typeface="Tahoma" panose="020B0604030504040204" pitchFamily="34" charset="0"/>
              </a:rPr>
              <a:t>At regular intervals, the team reflects</a:t>
            </a:r>
            <a:r>
              <a:rPr lang="en-US" sz="2000" b="1" dirty="0">
                <a:solidFill>
                  <a:schemeClr val="accent4">
                    <a:lumMod val="60000"/>
                    <a:lumOff val="40000"/>
                  </a:schemeClr>
                </a:solidFill>
                <a:latin typeface="Tahoma" panose="020B0604030504040204" pitchFamily="34" charset="0"/>
                <a:ea typeface="Tahoma" panose="020B0604030504040204" pitchFamily="34" charset="0"/>
                <a:cs typeface="Tahoma" panose="020B0604030504040204" pitchFamily="34" charset="0"/>
              </a:rPr>
              <a:t> on how to become more effective, then tunes </a:t>
            </a:r>
            <a:r>
              <a:rPr lang="en-US" sz="2000" b="1" u="sng" dirty="0">
                <a:solidFill>
                  <a:schemeClr val="accent4">
                    <a:lumMod val="60000"/>
                    <a:lumOff val="40000"/>
                  </a:schemeClr>
                </a:solidFill>
                <a:latin typeface="Tahoma" panose="020B0604030504040204" pitchFamily="34" charset="0"/>
                <a:ea typeface="Tahoma" panose="020B0604030504040204" pitchFamily="34" charset="0"/>
                <a:cs typeface="Tahoma" panose="020B0604030504040204" pitchFamily="34" charset="0"/>
              </a:rPr>
              <a:t>and adjusts its behavior</a:t>
            </a:r>
            <a:r>
              <a:rPr lang="en-US" sz="2000" b="1" dirty="0">
                <a:solidFill>
                  <a:schemeClr val="accent4">
                    <a:lumMod val="60000"/>
                    <a:lumOff val="40000"/>
                  </a:schemeClr>
                </a:solidFill>
                <a:latin typeface="Tahoma" panose="020B0604030504040204" pitchFamily="34" charset="0"/>
                <a:ea typeface="Tahoma" panose="020B0604030504040204" pitchFamily="34" charset="0"/>
                <a:cs typeface="Tahoma" panose="020B0604030504040204" pitchFamily="34" charset="0"/>
              </a:rPr>
              <a:t> accordingly. </a:t>
            </a:r>
          </a:p>
        </p:txBody>
      </p:sp>
      <p:sp>
        <p:nvSpPr>
          <p:cNvPr id="2" name="Slide Number Placeholder 1">
            <a:extLst>
              <a:ext uri="{FF2B5EF4-FFF2-40B4-BE49-F238E27FC236}">
                <a16:creationId xmlns:a16="http://schemas.microsoft.com/office/drawing/2014/main" id="{51CE5674-3AAC-EA46-B47F-EA5EA122A981}"/>
              </a:ext>
            </a:extLst>
          </p:cNvPr>
          <p:cNvSpPr>
            <a:spLocks noGrp="1"/>
          </p:cNvSpPr>
          <p:nvPr>
            <p:ph type="sldNum" sz="quarter" idx="4294967295"/>
          </p:nvPr>
        </p:nvSpPr>
        <p:spPr>
          <a:xfrm>
            <a:off x="363557" y="6362967"/>
            <a:ext cx="11828443" cy="495031"/>
          </a:xfrm>
          <a:prstGeom prst="rect">
            <a:avLst/>
          </a:prstGeom>
        </p:spPr>
        <p:txBody>
          <a:bodyPr/>
          <a:lstStyle/>
          <a:p>
            <a:fld id="{25903A29-1C0C-5944-B4B1-7494691781F9}" type="slidenum">
              <a:rPr lang="en-US" smtClean="0"/>
              <a:t>20</a:t>
            </a:fld>
            <a:endParaRPr lang="en-US" dirty="0"/>
          </a:p>
        </p:txBody>
      </p:sp>
    </p:spTree>
    <p:extLst>
      <p:ext uri="{BB962C8B-B14F-4D97-AF65-F5344CB8AC3E}">
        <p14:creationId xmlns:p14="http://schemas.microsoft.com/office/powerpoint/2010/main" val="9412070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705CEB-315F-4446-A200-41B81CC28999}"/>
              </a:ext>
            </a:extLst>
          </p:cNvPr>
          <p:cNvSpPr>
            <a:spLocks noGrp="1"/>
          </p:cNvSpPr>
          <p:nvPr>
            <p:ph type="title"/>
          </p:nvPr>
        </p:nvSpPr>
        <p:spPr>
          <a:xfrm>
            <a:off x="3779520" y="365125"/>
            <a:ext cx="8412480" cy="1325563"/>
          </a:xfrm>
        </p:spPr>
        <p:txBody>
          <a:bodyPr/>
          <a:lstStyle/>
          <a:p>
            <a:r>
              <a:rPr lang="en-US" dirty="0"/>
              <a:t>UNDERSTANDING AGILE PRINCIPLES</a:t>
            </a:r>
          </a:p>
        </p:txBody>
      </p:sp>
      <p:sp>
        <p:nvSpPr>
          <p:cNvPr id="3" name="Content Placeholder 2">
            <a:extLst>
              <a:ext uri="{FF2B5EF4-FFF2-40B4-BE49-F238E27FC236}">
                <a16:creationId xmlns:a16="http://schemas.microsoft.com/office/drawing/2014/main" id="{B2E62C00-9CC5-F34D-9D1A-24F244B2DCEC}"/>
              </a:ext>
            </a:extLst>
          </p:cNvPr>
          <p:cNvSpPr>
            <a:spLocks noGrp="1"/>
          </p:cNvSpPr>
          <p:nvPr>
            <p:ph idx="1"/>
          </p:nvPr>
        </p:nvSpPr>
        <p:spPr>
          <a:xfrm>
            <a:off x="746760" y="2833688"/>
            <a:ext cx="10515600" cy="2530792"/>
          </a:xfrm>
        </p:spPr>
        <p:txBody>
          <a:bodyPr/>
          <a:lstStyle/>
          <a:p>
            <a:pPr marL="0" indent="0">
              <a:buNone/>
            </a:pPr>
            <a:r>
              <a:rPr lang="en-US" dirty="0"/>
              <a:t>When an Agile Principle has been identified for you, considering what that principle is stating.   </a:t>
            </a:r>
          </a:p>
          <a:p>
            <a:pPr marL="0" indent="0">
              <a:buNone/>
            </a:pPr>
            <a:endParaRPr lang="en-US" dirty="0"/>
          </a:p>
          <a:p>
            <a:pPr marL="0" indent="0">
              <a:buNone/>
            </a:pPr>
            <a:r>
              <a:rPr lang="en-US" dirty="0"/>
              <a:t>Summarize that principles in </a:t>
            </a:r>
            <a:r>
              <a:rPr lang="en-US" u="sng" dirty="0"/>
              <a:t>JUST 3 WORDS</a:t>
            </a:r>
          </a:p>
        </p:txBody>
      </p:sp>
      <p:pic>
        <p:nvPicPr>
          <p:cNvPr id="4" name="Picture 3">
            <a:extLst>
              <a:ext uri="{FF2B5EF4-FFF2-40B4-BE49-F238E27FC236}">
                <a16:creationId xmlns:a16="http://schemas.microsoft.com/office/drawing/2014/main" id="{9B58362E-42B9-7243-A3BA-52714864B6B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0"/>
            <a:ext cx="3779520" cy="2125980"/>
          </a:xfrm>
          <a:prstGeom prst="rect">
            <a:avLst/>
          </a:prstGeom>
        </p:spPr>
      </p:pic>
      <p:sp>
        <p:nvSpPr>
          <p:cNvPr id="5" name="Slide Number Placeholder 4">
            <a:extLst>
              <a:ext uri="{FF2B5EF4-FFF2-40B4-BE49-F238E27FC236}">
                <a16:creationId xmlns:a16="http://schemas.microsoft.com/office/drawing/2014/main" id="{39B50D58-0A76-2543-9AD6-0A1616EEDED3}"/>
              </a:ext>
            </a:extLst>
          </p:cNvPr>
          <p:cNvSpPr>
            <a:spLocks noGrp="1"/>
          </p:cNvSpPr>
          <p:nvPr>
            <p:ph type="sldNum" sz="quarter" idx="4294967295"/>
          </p:nvPr>
        </p:nvSpPr>
        <p:spPr>
          <a:xfrm>
            <a:off x="363557" y="6362967"/>
            <a:ext cx="11828443" cy="495031"/>
          </a:xfrm>
          <a:prstGeom prst="rect">
            <a:avLst/>
          </a:prstGeom>
        </p:spPr>
        <p:txBody>
          <a:bodyPr/>
          <a:lstStyle/>
          <a:p>
            <a:fld id="{25903A29-1C0C-5944-B4B1-7494691781F9}" type="slidenum">
              <a:rPr lang="en-US" smtClean="0"/>
              <a:t>21</a:t>
            </a:fld>
            <a:endParaRPr lang="en-US" dirty="0"/>
          </a:p>
        </p:txBody>
      </p:sp>
    </p:spTree>
    <p:extLst>
      <p:ext uri="{BB962C8B-B14F-4D97-AF65-F5344CB8AC3E}">
        <p14:creationId xmlns:p14="http://schemas.microsoft.com/office/powerpoint/2010/main" val="9430912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E1C313-91B4-0E4D-BE7C-3E8E12380A66}"/>
              </a:ext>
            </a:extLst>
          </p:cNvPr>
          <p:cNvSpPr>
            <a:spLocks noGrp="1"/>
          </p:cNvSpPr>
          <p:nvPr>
            <p:ph type="title"/>
          </p:nvPr>
        </p:nvSpPr>
        <p:spPr/>
        <p:txBody>
          <a:bodyPr/>
          <a:lstStyle/>
          <a:p>
            <a:r>
              <a:rPr lang="en-US" dirty="0"/>
              <a:t>RECAP</a:t>
            </a:r>
          </a:p>
        </p:txBody>
      </p:sp>
      <p:graphicFrame>
        <p:nvGraphicFramePr>
          <p:cNvPr id="4" name="Content Placeholder 3">
            <a:extLst>
              <a:ext uri="{FF2B5EF4-FFF2-40B4-BE49-F238E27FC236}">
                <a16:creationId xmlns:a16="http://schemas.microsoft.com/office/drawing/2014/main" id="{FE93A691-621D-D84D-9D7B-94EB5C3F6F92}"/>
              </a:ext>
            </a:extLst>
          </p:cNvPr>
          <p:cNvGraphicFramePr>
            <a:graphicFrameLocks noGrp="1"/>
          </p:cNvGraphicFramePr>
          <p:nvPr>
            <p:ph idx="1"/>
            <p:extLst>
              <p:ext uri="{D42A27DB-BD31-4B8C-83A1-F6EECF244321}">
                <p14:modId xmlns:p14="http://schemas.microsoft.com/office/powerpoint/2010/main" val="2169272617"/>
              </p:ext>
            </p:extLst>
          </p:nvPr>
        </p:nvGraphicFramePr>
        <p:xfrm>
          <a:off x="838200" y="1349115"/>
          <a:ext cx="10515600" cy="5486400"/>
        </p:xfrm>
        <a:graphic>
          <a:graphicData uri="http://schemas.openxmlformats.org/drawingml/2006/table">
            <a:tbl>
              <a:tblPr>
                <a:tableStyleId>{5C22544A-7EE6-4342-B048-85BDC9FD1C3A}</a:tableStyleId>
              </a:tblPr>
              <a:tblGrid>
                <a:gridCol w="10515600">
                  <a:extLst>
                    <a:ext uri="{9D8B030D-6E8A-4147-A177-3AD203B41FA5}">
                      <a16:colId xmlns:a16="http://schemas.microsoft.com/office/drawing/2014/main" val="1282075413"/>
                    </a:ext>
                  </a:extLst>
                </a:gridCol>
              </a:tblGrid>
              <a:tr h="2887364">
                <a:tc>
                  <a:txBody>
                    <a:bodyPr/>
                    <a:lstStyle/>
                    <a:p>
                      <a:pPr marL="0" marR="0">
                        <a:spcBef>
                          <a:spcPts val="0"/>
                        </a:spcBef>
                        <a:spcAft>
                          <a:spcPts val="0"/>
                        </a:spcAft>
                      </a:pPr>
                      <a:r>
                        <a:rPr lang="en-US" sz="2400" dirty="0">
                          <a:effectLst/>
                        </a:rPr>
                        <a:t>Agile is the modern way companies are reorganizing to meet innovative and upstart competition in the marketplace.</a:t>
                      </a:r>
                    </a:p>
                    <a:p>
                      <a:pPr marL="800100" marR="0" lvl="1" indent="-342900">
                        <a:spcBef>
                          <a:spcPts val="0"/>
                        </a:spcBef>
                        <a:spcAft>
                          <a:spcPts val="0"/>
                        </a:spcAft>
                        <a:buFont typeface="Arial" panose="020B0604020202020204" pitchFamily="34" charset="0"/>
                        <a:buChar char="•"/>
                      </a:pPr>
                      <a:r>
                        <a:rPr lang="en-US" sz="2400" dirty="0">
                          <a:effectLst/>
                        </a:rPr>
                        <a:t>It’s origins began in the 1920’s and is present and needed by nearly every organization today.  </a:t>
                      </a:r>
                      <a:br>
                        <a:rPr lang="en-US" sz="2400" dirty="0">
                          <a:effectLst/>
                        </a:rPr>
                      </a:br>
                      <a:endParaRPr lang="en-US" sz="2400" dirty="0">
                        <a:effectLst/>
                      </a:endParaRPr>
                    </a:p>
                    <a:p>
                      <a:pPr marL="800100" marR="0" lvl="1" indent="-342900">
                        <a:spcBef>
                          <a:spcPts val="0"/>
                        </a:spcBef>
                        <a:spcAft>
                          <a:spcPts val="0"/>
                        </a:spcAft>
                        <a:buFont typeface="Arial" panose="020B0604020202020204" pitchFamily="34" charset="0"/>
                        <a:buChar char="•"/>
                      </a:pPr>
                      <a:r>
                        <a:rPr lang="en-US" sz="2400" dirty="0">
                          <a:effectLst/>
                        </a:rPr>
                        <a:t>Shewhart’s origin idea of expanding and modernizing the scientific method with Plan-Do-Study-Act.</a:t>
                      </a:r>
                      <a:br>
                        <a:rPr lang="en-US" sz="2400" dirty="0">
                          <a:effectLst/>
                        </a:rPr>
                      </a:br>
                      <a:r>
                        <a:rPr lang="en-US" sz="2400" dirty="0">
                          <a:effectLst/>
                        </a:rPr>
                        <a:t> </a:t>
                      </a:r>
                    </a:p>
                    <a:p>
                      <a:pPr marL="800100" marR="0" lvl="1" indent="-342900">
                        <a:spcBef>
                          <a:spcPts val="0"/>
                        </a:spcBef>
                        <a:spcAft>
                          <a:spcPts val="0"/>
                        </a:spcAft>
                        <a:buFont typeface="Arial" panose="020B0604020202020204" pitchFamily="34" charset="0"/>
                        <a:buChar char="•"/>
                      </a:pPr>
                      <a:r>
                        <a:rPr lang="en-US" sz="2400" dirty="0">
                          <a:effectLst/>
                        </a:rPr>
                        <a:t>W. Edwards </a:t>
                      </a:r>
                      <a:r>
                        <a:rPr lang="en-US" sz="2400" dirty="0" err="1">
                          <a:effectLst/>
                        </a:rPr>
                        <a:t>Demings</a:t>
                      </a:r>
                      <a:r>
                        <a:rPr lang="en-US" sz="2400" dirty="0">
                          <a:effectLst/>
                        </a:rPr>
                        <a:t> extended Shewhart’s idea into Plan-Do-CHECK-Act, into identifying and insisting a focus on quality</a:t>
                      </a:r>
                      <a:br>
                        <a:rPr lang="en-US" sz="2400" dirty="0">
                          <a:effectLst/>
                        </a:rPr>
                      </a:br>
                      <a:endParaRPr lang="en-US" sz="2400" dirty="0">
                        <a:effectLst/>
                      </a:endParaRPr>
                    </a:p>
                    <a:p>
                      <a:pPr marL="800100" marR="0" lvl="1" indent="-342900">
                        <a:spcBef>
                          <a:spcPts val="0"/>
                        </a:spcBef>
                        <a:spcAft>
                          <a:spcPts val="0"/>
                        </a:spcAft>
                        <a:buFont typeface="Arial" panose="020B0604020202020204" pitchFamily="34" charset="0"/>
                        <a:buChar char="•"/>
                      </a:pPr>
                      <a:r>
                        <a:rPr lang="en-US" sz="2400" dirty="0">
                          <a:effectLst/>
                        </a:rPr>
                        <a:t>Takeuchi &amp; Nonaka identifies agile like companies with the article “The New New Product Development Game” in 1986</a:t>
                      </a:r>
                      <a:br>
                        <a:rPr lang="en-US" sz="2400" dirty="0">
                          <a:effectLst/>
                        </a:rPr>
                      </a:br>
                      <a:endParaRPr lang="en-US" sz="2400" dirty="0">
                        <a:effectLst/>
                      </a:endParaRPr>
                    </a:p>
                    <a:p>
                      <a:pPr marL="800100" marR="0" lvl="1" indent="-342900">
                        <a:spcBef>
                          <a:spcPts val="0"/>
                        </a:spcBef>
                        <a:spcAft>
                          <a:spcPts val="0"/>
                        </a:spcAft>
                        <a:buFont typeface="Arial" panose="020B0604020202020204" pitchFamily="34" charset="0"/>
                        <a:buChar char="•"/>
                      </a:pPr>
                      <a:r>
                        <a:rPr lang="en-US" sz="2400" dirty="0">
                          <a:effectLst/>
                        </a:rPr>
                        <a:t>Agile Manifesto creation (</a:t>
                      </a:r>
                      <a:r>
                        <a:rPr lang="en-US" sz="2400" u="sng" dirty="0">
                          <a:effectLst/>
                        </a:rPr>
                        <a:t>4 Values; 12 </a:t>
                      </a:r>
                      <a:r>
                        <a:rPr lang="en-US" sz="2400" u="sng">
                          <a:effectLst/>
                        </a:rPr>
                        <a:t>Principles</a:t>
                      </a:r>
                      <a:r>
                        <a:rPr lang="en-US" sz="2400">
                          <a:effectLst/>
                        </a:rPr>
                        <a:t>) in 2001</a:t>
                      </a:r>
                      <a:endParaRPr lang="en-US" sz="2400" dirty="0">
                        <a:effectLst/>
                        <a:latin typeface="Times New Roman" panose="02020603050405020304" pitchFamily="18" charset="0"/>
                        <a:ea typeface="Times New Roman" panose="02020603050405020304" pitchFamily="18" charset="0"/>
                      </a:endParaRPr>
                    </a:p>
                  </a:txBody>
                  <a:tcPr marL="64141" marR="64141" marT="0" marB="0"/>
                </a:tc>
                <a:extLst>
                  <a:ext uri="{0D108BD9-81ED-4DB2-BD59-A6C34878D82A}">
                    <a16:rowId xmlns:a16="http://schemas.microsoft.com/office/drawing/2014/main" val="604503480"/>
                  </a:ext>
                </a:extLst>
              </a:tr>
            </a:tbl>
          </a:graphicData>
        </a:graphic>
      </p:graphicFrame>
      <p:sp>
        <p:nvSpPr>
          <p:cNvPr id="3" name="Slide Number Placeholder 2">
            <a:extLst>
              <a:ext uri="{FF2B5EF4-FFF2-40B4-BE49-F238E27FC236}">
                <a16:creationId xmlns:a16="http://schemas.microsoft.com/office/drawing/2014/main" id="{56735B36-5643-A749-9EF4-DC53E9813F50}"/>
              </a:ext>
            </a:extLst>
          </p:cNvPr>
          <p:cNvSpPr>
            <a:spLocks noGrp="1"/>
          </p:cNvSpPr>
          <p:nvPr>
            <p:ph type="sldNum" sz="quarter" idx="4294967295"/>
          </p:nvPr>
        </p:nvSpPr>
        <p:spPr>
          <a:xfrm>
            <a:off x="363557" y="6362967"/>
            <a:ext cx="11828443" cy="495031"/>
          </a:xfrm>
          <a:prstGeom prst="rect">
            <a:avLst/>
          </a:prstGeom>
        </p:spPr>
        <p:txBody>
          <a:bodyPr/>
          <a:lstStyle/>
          <a:p>
            <a:fld id="{25903A29-1C0C-5944-B4B1-7494691781F9}" type="slidenum">
              <a:rPr lang="en-US" smtClean="0"/>
              <a:t>22</a:t>
            </a:fld>
            <a:endParaRPr lang="en-US" dirty="0"/>
          </a:p>
        </p:txBody>
      </p:sp>
    </p:spTree>
    <p:extLst>
      <p:ext uri="{BB962C8B-B14F-4D97-AF65-F5344CB8AC3E}">
        <p14:creationId xmlns:p14="http://schemas.microsoft.com/office/powerpoint/2010/main" val="11281013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708045C7-0F0E-0640-96E0-90501DE57B6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452729" y="3475358"/>
            <a:ext cx="4774064" cy="2921667"/>
          </a:xfrm>
          <a:prstGeom prst="rect">
            <a:avLst/>
          </a:prstGeom>
        </p:spPr>
      </p:pic>
      <p:pic>
        <p:nvPicPr>
          <p:cNvPr id="20" name="Picture 19">
            <a:extLst>
              <a:ext uri="{FF2B5EF4-FFF2-40B4-BE49-F238E27FC236}">
                <a16:creationId xmlns:a16="http://schemas.microsoft.com/office/drawing/2014/main" id="{8B0B4851-73AC-3E42-8EE0-DD32A1425698}"/>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26302" y="3582785"/>
            <a:ext cx="7006281" cy="2681501"/>
          </a:xfrm>
          <a:prstGeom prst="rect">
            <a:avLst/>
          </a:prstGeom>
        </p:spPr>
      </p:pic>
      <p:pic>
        <p:nvPicPr>
          <p:cNvPr id="7" name="Picture 6">
            <a:extLst>
              <a:ext uri="{FF2B5EF4-FFF2-40B4-BE49-F238E27FC236}">
                <a16:creationId xmlns:a16="http://schemas.microsoft.com/office/drawing/2014/main" id="{4D8153EB-BDDD-0644-B3AD-73B37E1F99F6}"/>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680690" y="78517"/>
            <a:ext cx="3879559" cy="2763777"/>
          </a:xfrm>
          <a:prstGeom prst="rect">
            <a:avLst/>
          </a:prstGeom>
        </p:spPr>
      </p:pic>
      <p:pic>
        <p:nvPicPr>
          <p:cNvPr id="3" name="Picture 2">
            <a:extLst>
              <a:ext uri="{FF2B5EF4-FFF2-40B4-BE49-F238E27FC236}">
                <a16:creationId xmlns:a16="http://schemas.microsoft.com/office/drawing/2014/main" id="{F95B3E53-EDD4-EF4F-A02A-55568DC7039D}"/>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36491" y="271849"/>
            <a:ext cx="3432879" cy="2706480"/>
          </a:xfrm>
          <a:prstGeom prst="rect">
            <a:avLst/>
          </a:prstGeom>
        </p:spPr>
      </p:pic>
      <p:pic>
        <p:nvPicPr>
          <p:cNvPr id="4" name="Picture 3">
            <a:extLst>
              <a:ext uri="{FF2B5EF4-FFF2-40B4-BE49-F238E27FC236}">
                <a16:creationId xmlns:a16="http://schemas.microsoft.com/office/drawing/2014/main" id="{5F76323B-5BCB-7B47-B880-9B4707626ED6}"/>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3311678" y="184592"/>
            <a:ext cx="4493761" cy="3147285"/>
          </a:xfrm>
          <a:prstGeom prst="rect">
            <a:avLst/>
          </a:prstGeom>
        </p:spPr>
      </p:pic>
      <p:pic>
        <p:nvPicPr>
          <p:cNvPr id="9" name="Picture 8">
            <a:extLst>
              <a:ext uri="{FF2B5EF4-FFF2-40B4-BE49-F238E27FC236}">
                <a16:creationId xmlns:a16="http://schemas.microsoft.com/office/drawing/2014/main" id="{47C502EB-92A0-854D-9240-C4F3424E8DBA}"/>
              </a:ext>
            </a:extLst>
          </p:cNvPr>
          <p:cNvPicPr>
            <a:picLocks noChangeAspect="1"/>
          </p:cNvPicPr>
          <p:nvPr/>
        </p:nvPicPr>
        <p:blipFill>
          <a:blip r:embed="rId8"/>
          <a:stretch>
            <a:fillRect/>
          </a:stretch>
        </p:blipFill>
        <p:spPr>
          <a:xfrm>
            <a:off x="6137258" y="872273"/>
            <a:ext cx="1139406" cy="1018193"/>
          </a:xfrm>
          <a:prstGeom prst="rect">
            <a:avLst/>
          </a:prstGeom>
        </p:spPr>
      </p:pic>
      <p:pic>
        <p:nvPicPr>
          <p:cNvPr id="10" name="Picture 9">
            <a:extLst>
              <a:ext uri="{FF2B5EF4-FFF2-40B4-BE49-F238E27FC236}">
                <a16:creationId xmlns:a16="http://schemas.microsoft.com/office/drawing/2014/main" id="{E9A159D0-31CF-EE42-8232-B9AE2E426E96}"/>
              </a:ext>
            </a:extLst>
          </p:cNvPr>
          <p:cNvPicPr>
            <a:picLocks noChangeAspect="1"/>
          </p:cNvPicPr>
          <p:nvPr/>
        </p:nvPicPr>
        <p:blipFill>
          <a:blip r:embed="rId9"/>
          <a:stretch>
            <a:fillRect/>
          </a:stretch>
        </p:blipFill>
        <p:spPr>
          <a:xfrm>
            <a:off x="1491029" y="2451746"/>
            <a:ext cx="1308100" cy="647700"/>
          </a:xfrm>
          <a:prstGeom prst="rect">
            <a:avLst/>
          </a:prstGeom>
        </p:spPr>
      </p:pic>
      <p:sp>
        <p:nvSpPr>
          <p:cNvPr id="14" name="TextBox 13">
            <a:extLst>
              <a:ext uri="{FF2B5EF4-FFF2-40B4-BE49-F238E27FC236}">
                <a16:creationId xmlns:a16="http://schemas.microsoft.com/office/drawing/2014/main" id="{410FB6C5-31F3-234A-93C7-8694A80D3D8A}"/>
              </a:ext>
            </a:extLst>
          </p:cNvPr>
          <p:cNvSpPr txBox="1"/>
          <p:nvPr/>
        </p:nvSpPr>
        <p:spPr>
          <a:xfrm rot="1095586">
            <a:off x="715314" y="1968991"/>
            <a:ext cx="1775143" cy="369332"/>
          </a:xfrm>
          <a:prstGeom prst="rect">
            <a:avLst/>
          </a:prstGeom>
          <a:solidFill>
            <a:schemeClr val="accent4"/>
          </a:solidFill>
        </p:spPr>
        <p:txBody>
          <a:bodyPr wrap="square" rtlCol="0">
            <a:spAutoFit/>
          </a:bodyPr>
          <a:lstStyle/>
          <a:p>
            <a:r>
              <a:rPr lang="en-US" dirty="0"/>
              <a:t>13+ Pages!</a:t>
            </a:r>
          </a:p>
        </p:txBody>
      </p:sp>
      <p:sp>
        <p:nvSpPr>
          <p:cNvPr id="15" name="TextBox 14">
            <a:extLst>
              <a:ext uri="{FF2B5EF4-FFF2-40B4-BE49-F238E27FC236}">
                <a16:creationId xmlns:a16="http://schemas.microsoft.com/office/drawing/2014/main" id="{9225C0F3-43EB-4248-9211-BAFE93F23487}"/>
              </a:ext>
            </a:extLst>
          </p:cNvPr>
          <p:cNvSpPr txBox="1"/>
          <p:nvPr/>
        </p:nvSpPr>
        <p:spPr>
          <a:xfrm>
            <a:off x="607661" y="5833284"/>
            <a:ext cx="3187024" cy="461665"/>
          </a:xfrm>
          <a:prstGeom prst="rect">
            <a:avLst/>
          </a:prstGeom>
          <a:solidFill>
            <a:srgbClr val="FF0000"/>
          </a:solidFill>
        </p:spPr>
        <p:txBody>
          <a:bodyPr wrap="square" rtlCol="0">
            <a:spAutoFit/>
          </a:bodyPr>
          <a:lstStyle/>
          <a:p>
            <a:r>
              <a:rPr lang="en-US" sz="2400" dirty="0"/>
              <a:t>331,161 + Postings!!!!</a:t>
            </a:r>
          </a:p>
        </p:txBody>
      </p:sp>
      <p:sp>
        <p:nvSpPr>
          <p:cNvPr id="16" name="TextBox 15">
            <a:extLst>
              <a:ext uri="{FF2B5EF4-FFF2-40B4-BE49-F238E27FC236}">
                <a16:creationId xmlns:a16="http://schemas.microsoft.com/office/drawing/2014/main" id="{BE1358EC-2B07-A94D-8CCC-C75BF207BBA9}"/>
              </a:ext>
            </a:extLst>
          </p:cNvPr>
          <p:cNvSpPr txBox="1"/>
          <p:nvPr/>
        </p:nvSpPr>
        <p:spPr>
          <a:xfrm rot="1547485">
            <a:off x="9619958" y="435191"/>
            <a:ext cx="1434962" cy="369332"/>
          </a:xfrm>
          <a:prstGeom prst="rect">
            <a:avLst/>
          </a:prstGeom>
          <a:solidFill>
            <a:schemeClr val="accent4"/>
          </a:solidFill>
        </p:spPr>
        <p:txBody>
          <a:bodyPr wrap="square" rtlCol="0">
            <a:spAutoFit/>
          </a:bodyPr>
          <a:lstStyle/>
          <a:p>
            <a:r>
              <a:rPr lang="en-US" dirty="0"/>
              <a:t>616 Postings</a:t>
            </a:r>
          </a:p>
        </p:txBody>
      </p:sp>
      <p:sp>
        <p:nvSpPr>
          <p:cNvPr id="17" name="TextBox 16">
            <a:extLst>
              <a:ext uri="{FF2B5EF4-FFF2-40B4-BE49-F238E27FC236}">
                <a16:creationId xmlns:a16="http://schemas.microsoft.com/office/drawing/2014/main" id="{5234FBBF-A35F-F645-AD9C-605047258885}"/>
              </a:ext>
            </a:extLst>
          </p:cNvPr>
          <p:cNvSpPr txBox="1"/>
          <p:nvPr/>
        </p:nvSpPr>
        <p:spPr>
          <a:xfrm>
            <a:off x="10248803" y="3985910"/>
            <a:ext cx="1629984" cy="369332"/>
          </a:xfrm>
          <a:prstGeom prst="rect">
            <a:avLst/>
          </a:prstGeom>
          <a:solidFill>
            <a:schemeClr val="accent4"/>
          </a:solidFill>
        </p:spPr>
        <p:txBody>
          <a:bodyPr wrap="square" rtlCol="0">
            <a:spAutoFit/>
          </a:bodyPr>
          <a:lstStyle/>
          <a:p>
            <a:r>
              <a:rPr lang="en-US" dirty="0"/>
              <a:t>5,598 Postings</a:t>
            </a:r>
          </a:p>
        </p:txBody>
      </p:sp>
      <p:sp>
        <p:nvSpPr>
          <p:cNvPr id="18" name="TextBox 17">
            <a:extLst>
              <a:ext uri="{FF2B5EF4-FFF2-40B4-BE49-F238E27FC236}">
                <a16:creationId xmlns:a16="http://schemas.microsoft.com/office/drawing/2014/main" id="{F544A75A-3C5A-4A4C-9799-A0D4BC17DEEC}"/>
              </a:ext>
            </a:extLst>
          </p:cNvPr>
          <p:cNvSpPr txBox="1"/>
          <p:nvPr/>
        </p:nvSpPr>
        <p:spPr>
          <a:xfrm>
            <a:off x="5284401" y="486867"/>
            <a:ext cx="1434962" cy="369332"/>
          </a:xfrm>
          <a:prstGeom prst="rect">
            <a:avLst/>
          </a:prstGeom>
          <a:solidFill>
            <a:schemeClr val="accent4"/>
          </a:solidFill>
        </p:spPr>
        <p:txBody>
          <a:bodyPr wrap="square" rtlCol="0">
            <a:spAutoFit/>
          </a:bodyPr>
          <a:lstStyle/>
          <a:p>
            <a:r>
              <a:rPr lang="en-US" dirty="0"/>
              <a:t>159 Postings</a:t>
            </a:r>
          </a:p>
        </p:txBody>
      </p:sp>
      <p:sp>
        <p:nvSpPr>
          <p:cNvPr id="21" name="Oval 20">
            <a:extLst>
              <a:ext uri="{FF2B5EF4-FFF2-40B4-BE49-F238E27FC236}">
                <a16:creationId xmlns:a16="http://schemas.microsoft.com/office/drawing/2014/main" id="{17D3057B-B035-0942-B400-9B72C657123C}"/>
              </a:ext>
            </a:extLst>
          </p:cNvPr>
          <p:cNvSpPr/>
          <p:nvPr/>
        </p:nvSpPr>
        <p:spPr>
          <a:xfrm>
            <a:off x="9156542" y="6397025"/>
            <a:ext cx="1547446" cy="222739"/>
          </a:xfrm>
          <a:prstGeom prst="ellipse">
            <a:avLst/>
          </a:prstGeom>
          <a:noFill/>
          <a:ln w="76200">
            <a:solidFill>
              <a:srgbClr val="31538F">
                <a:alpha val="38824"/>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268FA6EC-C04C-E84A-A976-669C74EFB2B3}"/>
              </a:ext>
            </a:extLst>
          </p:cNvPr>
          <p:cNvSpPr>
            <a:spLocks noGrp="1"/>
          </p:cNvSpPr>
          <p:nvPr>
            <p:ph type="sldNum" sz="quarter" idx="4294967295"/>
          </p:nvPr>
        </p:nvSpPr>
        <p:spPr>
          <a:xfrm>
            <a:off x="363557" y="6362967"/>
            <a:ext cx="11828443" cy="495031"/>
          </a:xfrm>
          <a:prstGeom prst="rect">
            <a:avLst/>
          </a:prstGeom>
        </p:spPr>
        <p:txBody>
          <a:bodyPr/>
          <a:lstStyle/>
          <a:p>
            <a:fld id="{25903A29-1C0C-5944-B4B1-7494691781F9}" type="slidenum">
              <a:rPr lang="en-US" smtClean="0"/>
              <a:t>3</a:t>
            </a:fld>
            <a:endParaRPr lang="en-US" dirty="0"/>
          </a:p>
        </p:txBody>
      </p:sp>
    </p:spTree>
    <p:extLst>
      <p:ext uri="{BB962C8B-B14F-4D97-AF65-F5344CB8AC3E}">
        <p14:creationId xmlns:p14="http://schemas.microsoft.com/office/powerpoint/2010/main" val="1149226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P spid="17" grpId="0" animBg="1"/>
      <p:bldP spid="18"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95FD90-7C36-8046-97F8-A0B3FBA37A0B}"/>
              </a:ext>
            </a:extLst>
          </p:cNvPr>
          <p:cNvSpPr>
            <a:spLocks noGrp="1"/>
          </p:cNvSpPr>
          <p:nvPr>
            <p:ph type="ctrTitle"/>
          </p:nvPr>
        </p:nvSpPr>
        <p:spPr/>
        <p:txBody>
          <a:bodyPr/>
          <a:lstStyle/>
          <a:p>
            <a:r>
              <a:rPr lang="en-US" dirty="0"/>
              <a:t>AGILE ORIGINS</a:t>
            </a:r>
          </a:p>
        </p:txBody>
      </p:sp>
    </p:spTree>
    <p:extLst>
      <p:ext uri="{BB962C8B-B14F-4D97-AF65-F5344CB8AC3E}">
        <p14:creationId xmlns:p14="http://schemas.microsoft.com/office/powerpoint/2010/main" val="17872393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19319E-85C6-9743-B679-7FAE75ED3739}"/>
              </a:ext>
            </a:extLst>
          </p:cNvPr>
          <p:cNvSpPr>
            <a:spLocks noGrp="1"/>
          </p:cNvSpPr>
          <p:nvPr>
            <p:ph type="title"/>
          </p:nvPr>
        </p:nvSpPr>
        <p:spPr/>
        <p:txBody>
          <a:bodyPr/>
          <a:lstStyle/>
          <a:p>
            <a:r>
              <a:rPr lang="en-US" dirty="0"/>
              <a:t>How Do Companies Survive?</a:t>
            </a:r>
          </a:p>
        </p:txBody>
      </p:sp>
      <p:sp>
        <p:nvSpPr>
          <p:cNvPr id="3" name="Content Placeholder 2">
            <a:extLst>
              <a:ext uri="{FF2B5EF4-FFF2-40B4-BE49-F238E27FC236}">
                <a16:creationId xmlns:a16="http://schemas.microsoft.com/office/drawing/2014/main" id="{51F9C613-DF58-384A-8D7C-8FA21F1F2C1E}"/>
              </a:ext>
            </a:extLst>
          </p:cNvPr>
          <p:cNvSpPr>
            <a:spLocks noGrp="1"/>
          </p:cNvSpPr>
          <p:nvPr>
            <p:ph idx="1"/>
          </p:nvPr>
        </p:nvSpPr>
        <p:spPr>
          <a:xfrm>
            <a:off x="6096000" y="1690688"/>
            <a:ext cx="3979127" cy="1577220"/>
          </a:xfrm>
        </p:spPr>
        <p:txBody>
          <a:bodyPr/>
          <a:lstStyle/>
          <a:p>
            <a:pPr marL="0" indent="0">
              <a:buNone/>
            </a:pPr>
            <a:r>
              <a:rPr lang="en-US" dirty="0"/>
              <a:t>What is their purpose?</a:t>
            </a:r>
          </a:p>
          <a:p>
            <a:pPr marL="0" indent="0">
              <a:buNone/>
            </a:pPr>
            <a:endParaRPr lang="en-US" dirty="0"/>
          </a:p>
        </p:txBody>
      </p:sp>
      <p:pic>
        <p:nvPicPr>
          <p:cNvPr id="4" name="Picture 3">
            <a:extLst>
              <a:ext uri="{FF2B5EF4-FFF2-40B4-BE49-F238E27FC236}">
                <a16:creationId xmlns:a16="http://schemas.microsoft.com/office/drawing/2014/main" id="{5BA1284E-90F7-A546-B57D-AA5E0DADDA9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73957" y="1537088"/>
            <a:ext cx="3465312" cy="2307528"/>
          </a:xfrm>
          <a:prstGeom prst="rect">
            <a:avLst/>
          </a:prstGeom>
        </p:spPr>
      </p:pic>
      <p:pic>
        <p:nvPicPr>
          <p:cNvPr id="5" name="Picture 4">
            <a:extLst>
              <a:ext uri="{FF2B5EF4-FFF2-40B4-BE49-F238E27FC236}">
                <a16:creationId xmlns:a16="http://schemas.microsoft.com/office/drawing/2014/main" id="{F43A114A-B25A-324E-9A86-D1356CA02C91}"/>
              </a:ext>
            </a:extLst>
          </p:cNvPr>
          <p:cNvPicPr>
            <a:picLocks noChangeAspect="1"/>
          </p:cNvPicPr>
          <p:nvPr/>
        </p:nvPicPr>
        <p:blipFill>
          <a:blip r:embed="rId4"/>
          <a:stretch>
            <a:fillRect/>
          </a:stretch>
        </p:blipFill>
        <p:spPr>
          <a:xfrm>
            <a:off x="5831964" y="4185706"/>
            <a:ext cx="2641600" cy="1981200"/>
          </a:xfrm>
          <a:prstGeom prst="rect">
            <a:avLst/>
          </a:prstGeom>
        </p:spPr>
      </p:pic>
      <p:sp>
        <p:nvSpPr>
          <p:cNvPr id="6" name="Content Placeholder 2">
            <a:extLst>
              <a:ext uri="{FF2B5EF4-FFF2-40B4-BE49-F238E27FC236}">
                <a16:creationId xmlns:a16="http://schemas.microsoft.com/office/drawing/2014/main" id="{5D53FF4C-5733-DD48-9A57-62F85F279205}"/>
              </a:ext>
            </a:extLst>
          </p:cNvPr>
          <p:cNvSpPr txBox="1">
            <a:spLocks/>
          </p:cNvSpPr>
          <p:nvPr/>
        </p:nvSpPr>
        <p:spPr>
          <a:xfrm>
            <a:off x="973957" y="4589686"/>
            <a:ext cx="3979127" cy="157722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pitchFamily="2" charset="2"/>
              <a:buChar char="Ø"/>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Courier New" panose="02070309020205020404" pitchFamily="49" charset="0"/>
              <a:buChar char="o"/>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pitchFamily="2" charset="2"/>
              <a:buChar char="v"/>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pitchFamily="2" charset="2"/>
              <a:buChar char="q"/>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What challenges are they facing to survive?</a:t>
            </a:r>
          </a:p>
          <a:p>
            <a:pPr marL="0" indent="0">
              <a:buFont typeface="Arial" panose="020B0604020202020204" pitchFamily="34" charset="0"/>
              <a:buNone/>
            </a:pPr>
            <a:endParaRPr lang="en-US" dirty="0"/>
          </a:p>
        </p:txBody>
      </p:sp>
      <p:sp>
        <p:nvSpPr>
          <p:cNvPr id="7" name="Slide Number Placeholder 6">
            <a:extLst>
              <a:ext uri="{FF2B5EF4-FFF2-40B4-BE49-F238E27FC236}">
                <a16:creationId xmlns:a16="http://schemas.microsoft.com/office/drawing/2014/main" id="{F00E65D8-7BD8-A34B-80C0-2A686EA3DA29}"/>
              </a:ext>
            </a:extLst>
          </p:cNvPr>
          <p:cNvSpPr>
            <a:spLocks noGrp="1"/>
          </p:cNvSpPr>
          <p:nvPr>
            <p:ph type="sldNum" sz="quarter" idx="4294967295"/>
          </p:nvPr>
        </p:nvSpPr>
        <p:spPr>
          <a:xfrm>
            <a:off x="363557" y="6362967"/>
            <a:ext cx="11828443" cy="495031"/>
          </a:xfrm>
          <a:prstGeom prst="rect">
            <a:avLst/>
          </a:prstGeom>
        </p:spPr>
        <p:txBody>
          <a:bodyPr/>
          <a:lstStyle/>
          <a:p>
            <a:fld id="{25903A29-1C0C-5944-B4B1-7494691781F9}" type="slidenum">
              <a:rPr lang="en-US" smtClean="0"/>
              <a:t>5</a:t>
            </a:fld>
            <a:endParaRPr lang="en-US" dirty="0"/>
          </a:p>
        </p:txBody>
      </p:sp>
    </p:spTree>
    <p:extLst>
      <p:ext uri="{BB962C8B-B14F-4D97-AF65-F5344CB8AC3E}">
        <p14:creationId xmlns:p14="http://schemas.microsoft.com/office/powerpoint/2010/main" val="2911610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5243264-7911-234C-856E-9B53E9E97D04}"/>
              </a:ext>
            </a:extLst>
          </p:cNvPr>
          <p:cNvSpPr>
            <a:spLocks noGrp="1"/>
          </p:cNvSpPr>
          <p:nvPr>
            <p:ph idx="1"/>
          </p:nvPr>
        </p:nvSpPr>
        <p:spPr>
          <a:xfrm>
            <a:off x="5471160" y="434898"/>
            <a:ext cx="4375368" cy="5742065"/>
          </a:xfrm>
        </p:spPr>
        <p:txBody>
          <a:bodyPr/>
          <a:lstStyle/>
          <a:p>
            <a:pPr marL="0" indent="0">
              <a:buNone/>
            </a:pPr>
            <a:br>
              <a:rPr lang="en-US" dirty="0"/>
            </a:br>
            <a:endParaRPr lang="en-US" dirty="0"/>
          </a:p>
          <a:p>
            <a:pPr marL="457200" lvl="1" indent="0">
              <a:buNone/>
            </a:pPr>
            <a:r>
              <a:rPr lang="en-US" sz="3200" u="sng" dirty="0"/>
              <a:t>Shewhart Cycle</a:t>
            </a:r>
          </a:p>
          <a:p>
            <a:pPr lvl="2"/>
            <a:r>
              <a:rPr lang="en-US" sz="2800" dirty="0"/>
              <a:t>Plan-Do-Study-Act</a:t>
            </a:r>
          </a:p>
          <a:p>
            <a:pPr lvl="2"/>
            <a:r>
              <a:rPr lang="en-US" sz="2800" dirty="0"/>
              <a:t>Walter A. Shewhart – 1920’s working in Bell Labs to improve quality of switching systems for telephone calls</a:t>
            </a:r>
            <a:br>
              <a:rPr lang="en-US" sz="2800" dirty="0"/>
            </a:br>
            <a:endParaRPr lang="en-US" sz="2800" dirty="0"/>
          </a:p>
        </p:txBody>
      </p:sp>
      <p:pic>
        <p:nvPicPr>
          <p:cNvPr id="4" name="Picture 3">
            <a:extLst>
              <a:ext uri="{FF2B5EF4-FFF2-40B4-BE49-F238E27FC236}">
                <a16:creationId xmlns:a16="http://schemas.microsoft.com/office/drawing/2014/main" id="{3371E5C0-DD2C-1245-90BD-451F44C8469B}"/>
              </a:ext>
            </a:extLst>
          </p:cNvPr>
          <p:cNvPicPr>
            <a:picLocks noChangeAspect="1"/>
          </p:cNvPicPr>
          <p:nvPr/>
        </p:nvPicPr>
        <p:blipFill>
          <a:blip r:embed="rId3"/>
          <a:stretch>
            <a:fillRect/>
          </a:stretch>
        </p:blipFill>
        <p:spPr>
          <a:xfrm>
            <a:off x="10355100" y="1572121"/>
            <a:ext cx="914400" cy="1219200"/>
          </a:xfrm>
          <a:prstGeom prst="rect">
            <a:avLst/>
          </a:prstGeom>
        </p:spPr>
      </p:pic>
      <p:pic>
        <p:nvPicPr>
          <p:cNvPr id="9" name="Picture 8">
            <a:extLst>
              <a:ext uri="{FF2B5EF4-FFF2-40B4-BE49-F238E27FC236}">
                <a16:creationId xmlns:a16="http://schemas.microsoft.com/office/drawing/2014/main" id="{54E051AA-1E68-8E49-B34A-F5C0BE7BD2F7}"/>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20649" y="1572121"/>
            <a:ext cx="4714379" cy="4714379"/>
          </a:xfrm>
          <a:prstGeom prst="rect">
            <a:avLst/>
          </a:prstGeom>
        </p:spPr>
      </p:pic>
      <p:sp>
        <p:nvSpPr>
          <p:cNvPr id="10" name="TextBox 9">
            <a:extLst>
              <a:ext uri="{FF2B5EF4-FFF2-40B4-BE49-F238E27FC236}">
                <a16:creationId xmlns:a16="http://schemas.microsoft.com/office/drawing/2014/main" id="{7B9B9800-BF3C-B043-A3CB-8D1DC673FF33}"/>
              </a:ext>
            </a:extLst>
          </p:cNvPr>
          <p:cNvSpPr txBox="1"/>
          <p:nvPr/>
        </p:nvSpPr>
        <p:spPr>
          <a:xfrm>
            <a:off x="457200" y="213360"/>
            <a:ext cx="9897900" cy="369332"/>
          </a:xfrm>
          <a:prstGeom prst="rect">
            <a:avLst/>
          </a:prstGeom>
          <a:noFill/>
        </p:spPr>
        <p:txBody>
          <a:bodyPr wrap="square" rtlCol="0">
            <a:spAutoFit/>
          </a:bodyPr>
          <a:lstStyle/>
          <a:p>
            <a:r>
              <a:rPr lang="en-US" dirty="0"/>
              <a:t>Modern Agile Movement Starts Forming in the 1920’s</a:t>
            </a:r>
          </a:p>
        </p:txBody>
      </p:sp>
      <p:sp>
        <p:nvSpPr>
          <p:cNvPr id="11" name="TextBox 10">
            <a:extLst>
              <a:ext uri="{FF2B5EF4-FFF2-40B4-BE49-F238E27FC236}">
                <a16:creationId xmlns:a16="http://schemas.microsoft.com/office/drawing/2014/main" id="{5A246387-7233-7348-A085-6D50E5DD4A71}"/>
              </a:ext>
            </a:extLst>
          </p:cNvPr>
          <p:cNvSpPr txBox="1"/>
          <p:nvPr/>
        </p:nvSpPr>
        <p:spPr>
          <a:xfrm>
            <a:off x="4485354" y="2531524"/>
            <a:ext cx="1463040" cy="369332"/>
          </a:xfrm>
          <a:prstGeom prst="rect">
            <a:avLst/>
          </a:prstGeom>
          <a:noFill/>
        </p:spPr>
        <p:txBody>
          <a:bodyPr wrap="square" rtlCol="0">
            <a:spAutoFit/>
          </a:bodyPr>
          <a:lstStyle/>
          <a:p>
            <a:r>
              <a:rPr lang="en-US" dirty="0"/>
              <a:t>Hypothesis</a:t>
            </a:r>
          </a:p>
        </p:txBody>
      </p:sp>
      <p:sp>
        <p:nvSpPr>
          <p:cNvPr id="12" name="TextBox 11">
            <a:extLst>
              <a:ext uri="{FF2B5EF4-FFF2-40B4-BE49-F238E27FC236}">
                <a16:creationId xmlns:a16="http://schemas.microsoft.com/office/drawing/2014/main" id="{A1D642DC-7EED-9641-AC74-8849A4D281A0}"/>
              </a:ext>
            </a:extLst>
          </p:cNvPr>
          <p:cNvSpPr txBox="1"/>
          <p:nvPr/>
        </p:nvSpPr>
        <p:spPr>
          <a:xfrm>
            <a:off x="4703508" y="4501345"/>
            <a:ext cx="1463040" cy="369332"/>
          </a:xfrm>
          <a:prstGeom prst="rect">
            <a:avLst/>
          </a:prstGeom>
          <a:noFill/>
        </p:spPr>
        <p:txBody>
          <a:bodyPr wrap="square" rtlCol="0">
            <a:spAutoFit/>
          </a:bodyPr>
          <a:lstStyle/>
          <a:p>
            <a:r>
              <a:rPr lang="en-US" dirty="0"/>
              <a:t>Take action</a:t>
            </a:r>
          </a:p>
        </p:txBody>
      </p:sp>
      <p:sp>
        <p:nvSpPr>
          <p:cNvPr id="13" name="TextBox 12">
            <a:extLst>
              <a:ext uri="{FF2B5EF4-FFF2-40B4-BE49-F238E27FC236}">
                <a16:creationId xmlns:a16="http://schemas.microsoft.com/office/drawing/2014/main" id="{BCB487A3-4F2A-064F-AB19-890B304EC9F6}"/>
              </a:ext>
            </a:extLst>
          </p:cNvPr>
          <p:cNvSpPr txBox="1"/>
          <p:nvPr/>
        </p:nvSpPr>
        <p:spPr>
          <a:xfrm>
            <a:off x="212077" y="4224346"/>
            <a:ext cx="1463040" cy="1200329"/>
          </a:xfrm>
          <a:prstGeom prst="rect">
            <a:avLst/>
          </a:prstGeom>
          <a:noFill/>
        </p:spPr>
        <p:txBody>
          <a:bodyPr wrap="square" rtlCol="0">
            <a:spAutoFit/>
          </a:bodyPr>
          <a:lstStyle/>
          <a:p>
            <a:r>
              <a:rPr lang="en-US" dirty="0"/>
              <a:t>Statistical Analysis to Hypothesis and Results</a:t>
            </a:r>
          </a:p>
        </p:txBody>
      </p:sp>
      <p:sp>
        <p:nvSpPr>
          <p:cNvPr id="14" name="TextBox 13">
            <a:extLst>
              <a:ext uri="{FF2B5EF4-FFF2-40B4-BE49-F238E27FC236}">
                <a16:creationId xmlns:a16="http://schemas.microsoft.com/office/drawing/2014/main" id="{208AC446-8092-AA4A-8F3C-838BF570C61D}"/>
              </a:ext>
            </a:extLst>
          </p:cNvPr>
          <p:cNvSpPr txBox="1"/>
          <p:nvPr/>
        </p:nvSpPr>
        <p:spPr>
          <a:xfrm>
            <a:off x="234252" y="2300692"/>
            <a:ext cx="1463040" cy="1200329"/>
          </a:xfrm>
          <a:prstGeom prst="rect">
            <a:avLst/>
          </a:prstGeom>
          <a:noFill/>
        </p:spPr>
        <p:txBody>
          <a:bodyPr wrap="square" rtlCol="0">
            <a:spAutoFit/>
          </a:bodyPr>
          <a:lstStyle/>
          <a:p>
            <a:r>
              <a:rPr lang="en-US" dirty="0"/>
              <a:t>Apply findings to current processes</a:t>
            </a:r>
          </a:p>
        </p:txBody>
      </p:sp>
      <p:sp>
        <p:nvSpPr>
          <p:cNvPr id="2" name="Slide Number Placeholder 1">
            <a:extLst>
              <a:ext uri="{FF2B5EF4-FFF2-40B4-BE49-F238E27FC236}">
                <a16:creationId xmlns:a16="http://schemas.microsoft.com/office/drawing/2014/main" id="{102A4B68-DA2C-3044-AC05-FA34366315BF}"/>
              </a:ext>
            </a:extLst>
          </p:cNvPr>
          <p:cNvSpPr>
            <a:spLocks noGrp="1"/>
          </p:cNvSpPr>
          <p:nvPr>
            <p:ph type="sldNum" sz="quarter" idx="4294967295"/>
          </p:nvPr>
        </p:nvSpPr>
        <p:spPr>
          <a:xfrm>
            <a:off x="363557" y="6362967"/>
            <a:ext cx="11828443" cy="495031"/>
          </a:xfrm>
          <a:prstGeom prst="rect">
            <a:avLst/>
          </a:prstGeom>
        </p:spPr>
        <p:txBody>
          <a:bodyPr/>
          <a:lstStyle/>
          <a:p>
            <a:fld id="{25903A29-1C0C-5944-B4B1-7494691781F9}" type="slidenum">
              <a:rPr lang="en-US" smtClean="0"/>
              <a:t>6</a:t>
            </a:fld>
            <a:endParaRPr lang="en-US" dirty="0"/>
          </a:p>
        </p:txBody>
      </p:sp>
    </p:spTree>
    <p:extLst>
      <p:ext uri="{BB962C8B-B14F-4D97-AF65-F5344CB8AC3E}">
        <p14:creationId xmlns:p14="http://schemas.microsoft.com/office/powerpoint/2010/main" val="8369010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P spid="1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7B9B9800-BF3C-B043-A3CB-8D1DC673FF33}"/>
              </a:ext>
            </a:extLst>
          </p:cNvPr>
          <p:cNvSpPr txBox="1"/>
          <p:nvPr/>
        </p:nvSpPr>
        <p:spPr>
          <a:xfrm>
            <a:off x="457200" y="213360"/>
            <a:ext cx="9897900" cy="707886"/>
          </a:xfrm>
          <a:prstGeom prst="rect">
            <a:avLst/>
          </a:prstGeom>
          <a:noFill/>
        </p:spPr>
        <p:txBody>
          <a:bodyPr wrap="square" rtlCol="0">
            <a:spAutoFit/>
          </a:bodyPr>
          <a:lstStyle/>
          <a:p>
            <a:r>
              <a:rPr lang="en-US" sz="4000" dirty="0"/>
              <a:t>Deming Cycle</a:t>
            </a:r>
          </a:p>
        </p:txBody>
      </p:sp>
      <p:sp>
        <p:nvSpPr>
          <p:cNvPr id="2" name="Slide Number Placeholder 1">
            <a:extLst>
              <a:ext uri="{FF2B5EF4-FFF2-40B4-BE49-F238E27FC236}">
                <a16:creationId xmlns:a16="http://schemas.microsoft.com/office/drawing/2014/main" id="{102A4B68-DA2C-3044-AC05-FA34366315BF}"/>
              </a:ext>
            </a:extLst>
          </p:cNvPr>
          <p:cNvSpPr>
            <a:spLocks noGrp="1"/>
          </p:cNvSpPr>
          <p:nvPr>
            <p:ph type="sldNum" sz="quarter" idx="4294967295"/>
          </p:nvPr>
        </p:nvSpPr>
        <p:spPr>
          <a:xfrm>
            <a:off x="363557" y="6362967"/>
            <a:ext cx="11828443" cy="495031"/>
          </a:xfrm>
          <a:prstGeom prst="rect">
            <a:avLst/>
          </a:prstGeom>
        </p:spPr>
        <p:txBody>
          <a:bodyPr/>
          <a:lstStyle/>
          <a:p>
            <a:fld id="{25903A29-1C0C-5944-B4B1-7494691781F9}" type="slidenum">
              <a:rPr lang="en-US" smtClean="0"/>
              <a:t>7</a:t>
            </a:fld>
            <a:endParaRPr lang="en-US" dirty="0"/>
          </a:p>
        </p:txBody>
      </p:sp>
      <p:pic>
        <p:nvPicPr>
          <p:cNvPr id="3" name="Picture 2">
            <a:extLst>
              <a:ext uri="{FF2B5EF4-FFF2-40B4-BE49-F238E27FC236}">
                <a16:creationId xmlns:a16="http://schemas.microsoft.com/office/drawing/2014/main" id="{9F4B693B-B0B7-BE41-851C-09F6523F9A6A}"/>
              </a:ext>
            </a:extLst>
          </p:cNvPr>
          <p:cNvPicPr>
            <a:picLocks noChangeAspect="1"/>
          </p:cNvPicPr>
          <p:nvPr/>
        </p:nvPicPr>
        <p:blipFill>
          <a:blip r:embed="rId3"/>
          <a:stretch>
            <a:fillRect/>
          </a:stretch>
        </p:blipFill>
        <p:spPr>
          <a:xfrm>
            <a:off x="0" y="1261386"/>
            <a:ext cx="7340600" cy="4445000"/>
          </a:xfrm>
          <a:prstGeom prst="rect">
            <a:avLst/>
          </a:prstGeom>
        </p:spPr>
      </p:pic>
      <p:pic>
        <p:nvPicPr>
          <p:cNvPr id="5" name="Picture 4">
            <a:extLst>
              <a:ext uri="{FF2B5EF4-FFF2-40B4-BE49-F238E27FC236}">
                <a16:creationId xmlns:a16="http://schemas.microsoft.com/office/drawing/2014/main" id="{93B472F6-1486-1B45-9FD5-3800DAFF5DB6}"/>
              </a:ext>
            </a:extLst>
          </p:cNvPr>
          <p:cNvPicPr>
            <a:picLocks noChangeAspect="1"/>
          </p:cNvPicPr>
          <p:nvPr/>
        </p:nvPicPr>
        <p:blipFill>
          <a:blip r:embed="rId4"/>
          <a:stretch>
            <a:fillRect/>
          </a:stretch>
        </p:blipFill>
        <p:spPr>
          <a:xfrm>
            <a:off x="10355100" y="0"/>
            <a:ext cx="1587500" cy="1587500"/>
          </a:xfrm>
          <a:prstGeom prst="rect">
            <a:avLst/>
          </a:prstGeom>
        </p:spPr>
      </p:pic>
      <p:sp>
        <p:nvSpPr>
          <p:cNvPr id="4" name="Rectangle 3">
            <a:extLst>
              <a:ext uri="{FF2B5EF4-FFF2-40B4-BE49-F238E27FC236}">
                <a16:creationId xmlns:a16="http://schemas.microsoft.com/office/drawing/2014/main" id="{6ED81A01-5865-7941-9CA9-624FF8EF1DC0}"/>
              </a:ext>
            </a:extLst>
          </p:cNvPr>
          <p:cNvSpPr/>
          <p:nvPr/>
        </p:nvSpPr>
        <p:spPr>
          <a:xfrm>
            <a:off x="7938052" y="1800860"/>
            <a:ext cx="4253948" cy="923330"/>
          </a:xfrm>
          <a:prstGeom prst="rect">
            <a:avLst/>
          </a:prstGeom>
        </p:spPr>
        <p:txBody>
          <a:bodyPr wrap="square">
            <a:spAutoFit/>
          </a:bodyPr>
          <a:lstStyle/>
          <a:p>
            <a:r>
              <a:rPr lang="en-US" dirty="0"/>
              <a:t>W. Edwards Deming reviews Shewhart’s work on statistical analysis and fully embraces Shewhart Cycle</a:t>
            </a:r>
          </a:p>
        </p:txBody>
      </p:sp>
      <p:sp>
        <p:nvSpPr>
          <p:cNvPr id="6" name="Rectangle 5">
            <a:extLst>
              <a:ext uri="{FF2B5EF4-FFF2-40B4-BE49-F238E27FC236}">
                <a16:creationId xmlns:a16="http://schemas.microsoft.com/office/drawing/2014/main" id="{E4A2C8B9-A87A-9049-AE27-DEAE59EB756D}"/>
              </a:ext>
            </a:extLst>
          </p:cNvPr>
          <p:cNvSpPr/>
          <p:nvPr/>
        </p:nvSpPr>
        <p:spPr>
          <a:xfrm>
            <a:off x="7938052" y="2937550"/>
            <a:ext cx="3957798" cy="2308324"/>
          </a:xfrm>
          <a:prstGeom prst="rect">
            <a:avLst/>
          </a:prstGeom>
        </p:spPr>
        <p:txBody>
          <a:bodyPr wrap="square">
            <a:spAutoFit/>
          </a:bodyPr>
          <a:lstStyle/>
          <a:p>
            <a:r>
              <a:rPr lang="en-US" dirty="0"/>
              <a:t>Deming retrofits the Shewhart model to Plan-Do-Check-Act</a:t>
            </a:r>
          </a:p>
          <a:p>
            <a:endParaRPr lang="en-US" dirty="0"/>
          </a:p>
          <a:p>
            <a:r>
              <a:rPr lang="en-US" dirty="0"/>
              <a:t>Japan embraces the model, focusing upon quality improvement beginning in 1950</a:t>
            </a:r>
          </a:p>
          <a:p>
            <a:pPr marL="742950" lvl="1" indent="-285750">
              <a:buFont typeface="Arial" panose="020B0604020202020204" pitchFamily="34" charset="0"/>
              <a:buChar char="•"/>
            </a:pPr>
            <a:r>
              <a:rPr lang="en-US" dirty="0"/>
              <a:t>Limited resources</a:t>
            </a:r>
          </a:p>
          <a:p>
            <a:pPr marL="742950" lvl="1" indent="-285750">
              <a:buFont typeface="Arial" panose="020B0604020202020204" pitchFamily="34" charset="0"/>
              <a:buChar char="•"/>
            </a:pPr>
            <a:r>
              <a:rPr lang="en-US" dirty="0"/>
              <a:t>Work force challenges</a:t>
            </a:r>
          </a:p>
        </p:txBody>
      </p:sp>
    </p:spTree>
    <p:extLst>
      <p:ext uri="{BB962C8B-B14F-4D97-AF65-F5344CB8AC3E}">
        <p14:creationId xmlns:p14="http://schemas.microsoft.com/office/powerpoint/2010/main" val="38804741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9FB923B-8E67-0541-A51A-93619ED297FD}"/>
              </a:ext>
            </a:extLst>
          </p:cNvPr>
          <p:cNvPicPr>
            <a:picLocks noChangeAspect="1"/>
          </p:cNvPicPr>
          <p:nvPr/>
        </p:nvPicPr>
        <p:blipFill>
          <a:blip r:embed="rId3"/>
          <a:stretch>
            <a:fillRect/>
          </a:stretch>
        </p:blipFill>
        <p:spPr>
          <a:xfrm>
            <a:off x="700298" y="3407410"/>
            <a:ext cx="4292600" cy="2603500"/>
          </a:xfrm>
          <a:prstGeom prst="rect">
            <a:avLst/>
          </a:prstGeom>
        </p:spPr>
      </p:pic>
      <p:pic>
        <p:nvPicPr>
          <p:cNvPr id="6" name="Picture 5">
            <a:extLst>
              <a:ext uri="{FF2B5EF4-FFF2-40B4-BE49-F238E27FC236}">
                <a16:creationId xmlns:a16="http://schemas.microsoft.com/office/drawing/2014/main" id="{F956B287-3292-C942-AFDC-A4A132704686}"/>
              </a:ext>
            </a:extLst>
          </p:cNvPr>
          <p:cNvPicPr>
            <a:picLocks noChangeAspect="1"/>
          </p:cNvPicPr>
          <p:nvPr/>
        </p:nvPicPr>
        <p:blipFill>
          <a:blip r:embed="rId4"/>
          <a:stretch>
            <a:fillRect/>
          </a:stretch>
        </p:blipFill>
        <p:spPr>
          <a:xfrm>
            <a:off x="6705670" y="3407410"/>
            <a:ext cx="4636918" cy="2609850"/>
          </a:xfrm>
          <a:prstGeom prst="rect">
            <a:avLst/>
          </a:prstGeom>
        </p:spPr>
      </p:pic>
      <p:pic>
        <p:nvPicPr>
          <p:cNvPr id="8" name="Picture 7">
            <a:extLst>
              <a:ext uri="{FF2B5EF4-FFF2-40B4-BE49-F238E27FC236}">
                <a16:creationId xmlns:a16="http://schemas.microsoft.com/office/drawing/2014/main" id="{A5C91BB6-911B-9F4F-95DA-8C3BCC68774C}"/>
              </a:ext>
            </a:extLst>
          </p:cNvPr>
          <p:cNvPicPr>
            <a:picLocks noChangeAspect="1"/>
          </p:cNvPicPr>
          <p:nvPr/>
        </p:nvPicPr>
        <p:blipFill>
          <a:blip r:embed="rId5"/>
          <a:stretch>
            <a:fillRect/>
          </a:stretch>
        </p:blipFill>
        <p:spPr>
          <a:xfrm>
            <a:off x="731150" y="3248660"/>
            <a:ext cx="4374249" cy="3189252"/>
          </a:xfrm>
          <a:prstGeom prst="rect">
            <a:avLst/>
          </a:prstGeom>
        </p:spPr>
      </p:pic>
      <p:pic>
        <p:nvPicPr>
          <p:cNvPr id="9" name="Picture 8">
            <a:extLst>
              <a:ext uri="{FF2B5EF4-FFF2-40B4-BE49-F238E27FC236}">
                <a16:creationId xmlns:a16="http://schemas.microsoft.com/office/drawing/2014/main" id="{E5DA1198-0DB5-5C4B-90AA-CEA3BE3E548C}"/>
              </a:ext>
            </a:extLst>
          </p:cNvPr>
          <p:cNvPicPr>
            <a:picLocks noChangeAspect="1"/>
          </p:cNvPicPr>
          <p:nvPr/>
        </p:nvPicPr>
        <p:blipFill>
          <a:blip r:embed="rId6"/>
          <a:stretch>
            <a:fillRect/>
          </a:stretch>
        </p:blipFill>
        <p:spPr>
          <a:xfrm>
            <a:off x="6719788" y="2956559"/>
            <a:ext cx="4622800" cy="3467100"/>
          </a:xfrm>
          <a:prstGeom prst="rect">
            <a:avLst/>
          </a:prstGeom>
        </p:spPr>
      </p:pic>
      <p:sp>
        <p:nvSpPr>
          <p:cNvPr id="4" name="Slide Number Placeholder 3">
            <a:extLst>
              <a:ext uri="{FF2B5EF4-FFF2-40B4-BE49-F238E27FC236}">
                <a16:creationId xmlns:a16="http://schemas.microsoft.com/office/drawing/2014/main" id="{7D4D8779-22E5-0B46-87EA-9A536711BAAB}"/>
              </a:ext>
            </a:extLst>
          </p:cNvPr>
          <p:cNvSpPr>
            <a:spLocks noGrp="1"/>
          </p:cNvSpPr>
          <p:nvPr>
            <p:ph type="sldNum" sz="quarter" idx="4294967295"/>
          </p:nvPr>
        </p:nvSpPr>
        <p:spPr>
          <a:xfrm>
            <a:off x="363557" y="6362967"/>
            <a:ext cx="11828443" cy="495031"/>
          </a:xfrm>
          <a:prstGeom prst="rect">
            <a:avLst/>
          </a:prstGeom>
        </p:spPr>
        <p:txBody>
          <a:bodyPr/>
          <a:lstStyle/>
          <a:p>
            <a:fld id="{25903A29-1C0C-5944-B4B1-7494691781F9}" type="slidenum">
              <a:rPr lang="en-US" smtClean="0"/>
              <a:t>8</a:t>
            </a:fld>
            <a:endParaRPr lang="en-US" dirty="0"/>
          </a:p>
        </p:txBody>
      </p:sp>
      <p:sp>
        <p:nvSpPr>
          <p:cNvPr id="10" name="TextBox 9">
            <a:extLst>
              <a:ext uri="{FF2B5EF4-FFF2-40B4-BE49-F238E27FC236}">
                <a16:creationId xmlns:a16="http://schemas.microsoft.com/office/drawing/2014/main" id="{D0132F12-8B61-0F4F-A8B8-03C77642C187}"/>
              </a:ext>
            </a:extLst>
          </p:cNvPr>
          <p:cNvSpPr txBox="1"/>
          <p:nvPr/>
        </p:nvSpPr>
        <p:spPr>
          <a:xfrm>
            <a:off x="0" y="0"/>
            <a:ext cx="12046226" cy="830997"/>
          </a:xfrm>
          <a:prstGeom prst="rect">
            <a:avLst/>
          </a:prstGeom>
          <a:noFill/>
        </p:spPr>
        <p:txBody>
          <a:bodyPr wrap="square" rtlCol="0">
            <a:spAutoFit/>
          </a:bodyPr>
          <a:lstStyle/>
          <a:p>
            <a:r>
              <a:rPr lang="en-US" sz="4800" dirty="0"/>
              <a:t>Deming’s Legacy:  Japan &amp; Quality (TQM)</a:t>
            </a:r>
          </a:p>
        </p:txBody>
      </p:sp>
    </p:spTree>
    <p:extLst>
      <p:ext uri="{BB962C8B-B14F-4D97-AF65-F5344CB8AC3E}">
        <p14:creationId xmlns:p14="http://schemas.microsoft.com/office/powerpoint/2010/main" val="635560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AD2202-61F4-4A48-AB4B-8D8684F05D66}"/>
              </a:ext>
            </a:extLst>
          </p:cNvPr>
          <p:cNvSpPr>
            <a:spLocks noGrp="1"/>
          </p:cNvSpPr>
          <p:nvPr>
            <p:ph type="title"/>
          </p:nvPr>
        </p:nvSpPr>
        <p:spPr>
          <a:xfrm>
            <a:off x="734060" y="0"/>
            <a:ext cx="10515600" cy="1325563"/>
          </a:xfrm>
        </p:spPr>
        <p:txBody>
          <a:bodyPr/>
          <a:lstStyle/>
          <a:p>
            <a:r>
              <a:rPr lang="en-US" dirty="0"/>
              <a:t>THE TOYOTA WAY</a:t>
            </a:r>
          </a:p>
        </p:txBody>
      </p:sp>
      <p:sp>
        <p:nvSpPr>
          <p:cNvPr id="5" name="TextBox 4">
            <a:extLst>
              <a:ext uri="{FF2B5EF4-FFF2-40B4-BE49-F238E27FC236}">
                <a16:creationId xmlns:a16="http://schemas.microsoft.com/office/drawing/2014/main" id="{4AA72616-FC1B-C949-B3A4-6DAD18BBC3AB}"/>
              </a:ext>
            </a:extLst>
          </p:cNvPr>
          <p:cNvSpPr txBox="1"/>
          <p:nvPr/>
        </p:nvSpPr>
        <p:spPr>
          <a:xfrm>
            <a:off x="5166360" y="6488668"/>
            <a:ext cx="6797040" cy="369332"/>
          </a:xfrm>
          <a:prstGeom prst="rect">
            <a:avLst/>
          </a:prstGeom>
          <a:noFill/>
        </p:spPr>
        <p:txBody>
          <a:bodyPr wrap="square" rtlCol="0">
            <a:spAutoFit/>
          </a:bodyPr>
          <a:lstStyle/>
          <a:p>
            <a:pPr algn="r"/>
            <a:r>
              <a:rPr lang="en-US" dirty="0">
                <a:solidFill>
                  <a:schemeClr val="bg1">
                    <a:lumMod val="65000"/>
                  </a:schemeClr>
                </a:solidFill>
              </a:rPr>
              <a:t>* “The Machine That Changed the World”, Womack, Jones, Roos</a:t>
            </a:r>
          </a:p>
        </p:txBody>
      </p:sp>
      <p:pic>
        <p:nvPicPr>
          <p:cNvPr id="6" name="Picture 5">
            <a:extLst>
              <a:ext uri="{FF2B5EF4-FFF2-40B4-BE49-F238E27FC236}">
                <a16:creationId xmlns:a16="http://schemas.microsoft.com/office/drawing/2014/main" id="{B3A0B51B-4D0C-0D40-9095-35CF524B09F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884160" y="0"/>
            <a:ext cx="4307840" cy="2423160"/>
          </a:xfrm>
          <a:prstGeom prst="rect">
            <a:avLst/>
          </a:prstGeom>
        </p:spPr>
      </p:pic>
      <p:sp>
        <p:nvSpPr>
          <p:cNvPr id="7" name="TextBox 6">
            <a:extLst>
              <a:ext uri="{FF2B5EF4-FFF2-40B4-BE49-F238E27FC236}">
                <a16:creationId xmlns:a16="http://schemas.microsoft.com/office/drawing/2014/main" id="{685BE630-4BFE-924C-8C90-9F36F1C8B887}"/>
              </a:ext>
            </a:extLst>
          </p:cNvPr>
          <p:cNvSpPr txBox="1"/>
          <p:nvPr/>
        </p:nvSpPr>
        <p:spPr>
          <a:xfrm>
            <a:off x="2087880" y="1211580"/>
            <a:ext cx="5471160" cy="1754326"/>
          </a:xfrm>
          <a:prstGeom prst="rect">
            <a:avLst/>
          </a:prstGeom>
          <a:noFill/>
        </p:spPr>
        <p:txBody>
          <a:bodyPr wrap="square" rtlCol="0">
            <a:spAutoFit/>
          </a:bodyPr>
          <a:lstStyle/>
          <a:p>
            <a:r>
              <a:rPr lang="en-US" dirty="0"/>
              <a:t>Taiichi Ohno, studies Ford’s manufacturing operations, comes back to Japan, eliminates waste in Ford’s operations and infuses Deming’s focus on quality throughout the development process.</a:t>
            </a:r>
            <a:br>
              <a:rPr lang="en-US" dirty="0"/>
            </a:br>
            <a:br>
              <a:rPr lang="en-US" dirty="0"/>
            </a:br>
            <a:r>
              <a:rPr lang="en-US" dirty="0"/>
              <a:t>His Book, THE TOYOTA WAY, inspires further agile leaders</a:t>
            </a:r>
          </a:p>
        </p:txBody>
      </p:sp>
      <p:pic>
        <p:nvPicPr>
          <p:cNvPr id="8" name="Picture 7">
            <a:extLst>
              <a:ext uri="{FF2B5EF4-FFF2-40B4-BE49-F238E27FC236}">
                <a16:creationId xmlns:a16="http://schemas.microsoft.com/office/drawing/2014/main" id="{802C09F4-BF53-7B44-B9E6-59FD6C01E26C}"/>
              </a:ext>
            </a:extLst>
          </p:cNvPr>
          <p:cNvPicPr>
            <a:picLocks noChangeAspect="1"/>
          </p:cNvPicPr>
          <p:nvPr/>
        </p:nvPicPr>
        <p:blipFill>
          <a:blip r:embed="rId4"/>
          <a:stretch>
            <a:fillRect/>
          </a:stretch>
        </p:blipFill>
        <p:spPr>
          <a:xfrm>
            <a:off x="414145" y="1325069"/>
            <a:ext cx="1348615" cy="1527347"/>
          </a:xfrm>
          <a:prstGeom prst="rect">
            <a:avLst/>
          </a:prstGeom>
        </p:spPr>
      </p:pic>
      <p:sp>
        <p:nvSpPr>
          <p:cNvPr id="10" name="Content Placeholder 2">
            <a:extLst>
              <a:ext uri="{FF2B5EF4-FFF2-40B4-BE49-F238E27FC236}">
                <a16:creationId xmlns:a16="http://schemas.microsoft.com/office/drawing/2014/main" id="{AACC8E24-AA31-8D4C-91DC-68E9CB4CED7F}"/>
              </a:ext>
            </a:extLst>
          </p:cNvPr>
          <p:cNvSpPr txBox="1">
            <a:spLocks/>
          </p:cNvSpPr>
          <p:nvPr/>
        </p:nvSpPr>
        <p:spPr>
          <a:xfrm>
            <a:off x="1088452" y="3454271"/>
            <a:ext cx="10515600" cy="254603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pitchFamily="2" charset="2"/>
              <a:buChar char="Ø"/>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Courier New" panose="02070309020205020404" pitchFamily="49" charset="0"/>
              <a:buChar char="o"/>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pitchFamily="2" charset="2"/>
              <a:buChar char="v"/>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pitchFamily="2" charset="2"/>
              <a:buChar char="q"/>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i="1" dirty="0"/>
              <a:t>“Back at Toyota City, Ohno began </a:t>
            </a:r>
            <a:r>
              <a:rPr lang="en-US" sz="2000" b="1" i="1" u="sng" dirty="0">
                <a:solidFill>
                  <a:srgbClr val="FF0000"/>
                </a:solidFill>
              </a:rPr>
              <a:t>experimenting</a:t>
            </a:r>
            <a:r>
              <a:rPr lang="en-US" sz="2000" i="1" dirty="0"/>
              <a:t>. The first step was to group workers into teams with a team leader rather than a foreman. The teams were given a set of assembly steps, their piece of the line, and told to </a:t>
            </a:r>
            <a:r>
              <a:rPr lang="en-US" sz="2000" b="1" i="1" u="sng" dirty="0">
                <a:solidFill>
                  <a:srgbClr val="FF0000"/>
                </a:solidFill>
              </a:rPr>
              <a:t>work together on how best to perform </a:t>
            </a:r>
            <a:r>
              <a:rPr lang="en-US" sz="2000" i="1" dirty="0"/>
              <a:t>the necessary operations. The team leader would do assembly tasks as well as coordinate the team, and, in particular, would fill in for any absent worker—concepts unheard of in mass production plants… Ohno next gave the teams the job of housekeeping, minor tool repairs, and </a:t>
            </a:r>
            <a:r>
              <a:rPr lang="en-US" sz="2000" b="1" i="1" u="sng" dirty="0">
                <a:solidFill>
                  <a:srgbClr val="FF0000"/>
                </a:solidFill>
              </a:rPr>
              <a:t>quality checking</a:t>
            </a:r>
            <a:r>
              <a:rPr lang="en-US" sz="2000" i="1" dirty="0"/>
              <a:t>. Finally, as the last step when teams were running smoothly, he </a:t>
            </a:r>
            <a:r>
              <a:rPr lang="en-US" sz="2000" b="1" i="1" u="sng" dirty="0">
                <a:solidFill>
                  <a:srgbClr val="FF0000"/>
                </a:solidFill>
              </a:rPr>
              <a:t>set time aside periodically for the team to suggest ways collectively to improve the process</a:t>
            </a:r>
            <a:r>
              <a:rPr lang="en-US" sz="2000" i="1" dirty="0"/>
              <a:t>.” *</a:t>
            </a:r>
            <a:endParaRPr lang="en-US" sz="2000" dirty="0"/>
          </a:p>
        </p:txBody>
      </p:sp>
      <p:sp>
        <p:nvSpPr>
          <p:cNvPr id="3" name="Slide Number Placeholder 2">
            <a:extLst>
              <a:ext uri="{FF2B5EF4-FFF2-40B4-BE49-F238E27FC236}">
                <a16:creationId xmlns:a16="http://schemas.microsoft.com/office/drawing/2014/main" id="{5806C24F-373C-4645-ADB5-2F10D61D8804}"/>
              </a:ext>
            </a:extLst>
          </p:cNvPr>
          <p:cNvSpPr>
            <a:spLocks noGrp="1"/>
          </p:cNvSpPr>
          <p:nvPr>
            <p:ph type="sldNum" sz="quarter" idx="4294967295"/>
          </p:nvPr>
        </p:nvSpPr>
        <p:spPr>
          <a:xfrm>
            <a:off x="363557" y="6362967"/>
            <a:ext cx="11828443" cy="495031"/>
          </a:xfrm>
          <a:prstGeom prst="rect">
            <a:avLst/>
          </a:prstGeom>
        </p:spPr>
        <p:txBody>
          <a:bodyPr/>
          <a:lstStyle/>
          <a:p>
            <a:fld id="{25903A29-1C0C-5944-B4B1-7494691781F9}" type="slidenum">
              <a:rPr lang="en-US" smtClean="0"/>
              <a:t>9</a:t>
            </a:fld>
            <a:endParaRPr lang="en-US" dirty="0"/>
          </a:p>
        </p:txBody>
      </p:sp>
    </p:spTree>
    <p:extLst>
      <p:ext uri="{BB962C8B-B14F-4D97-AF65-F5344CB8AC3E}">
        <p14:creationId xmlns:p14="http://schemas.microsoft.com/office/powerpoint/2010/main" val="28266227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65978</TotalTime>
  <Words>1218</Words>
  <Application>Microsoft Macintosh PowerPoint</Application>
  <PresentationFormat>Widescreen</PresentationFormat>
  <Paragraphs>182</Paragraphs>
  <Slides>22</Slides>
  <Notes>22</Notes>
  <HiddenSlides>1</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22</vt:i4>
      </vt:variant>
    </vt:vector>
  </HeadingPairs>
  <TitlesOfParts>
    <vt:vector size="32" baseType="lpstr">
      <vt:lpstr>Arial</vt:lpstr>
      <vt:lpstr>Calibri</vt:lpstr>
      <vt:lpstr>Calibri Light</vt:lpstr>
      <vt:lpstr>Courier New</vt:lpstr>
      <vt:lpstr>Gurmukhi MN</vt:lpstr>
      <vt:lpstr>Microsoft Tai Le</vt:lpstr>
      <vt:lpstr>Tahoma</vt:lpstr>
      <vt:lpstr>Times New Roman</vt:lpstr>
      <vt:lpstr>Wingdings</vt:lpstr>
      <vt:lpstr>Office Theme</vt:lpstr>
      <vt:lpstr> AGILE ORIGINS AND FUNDAMENTALS</vt:lpstr>
      <vt:lpstr>DISCUSS…</vt:lpstr>
      <vt:lpstr>PowerPoint Presentation</vt:lpstr>
      <vt:lpstr>AGILE ORIGINS</vt:lpstr>
      <vt:lpstr>How Do Companies Survive?</vt:lpstr>
      <vt:lpstr>PowerPoint Presentation</vt:lpstr>
      <vt:lpstr>PowerPoint Presentation</vt:lpstr>
      <vt:lpstr>PowerPoint Presentation</vt:lpstr>
      <vt:lpstr>THE TOYOTA WAY</vt:lpstr>
      <vt:lpstr>Mc Gregor’s Theory X &amp; Theory Y</vt:lpstr>
      <vt:lpstr>American Industry Shifts</vt:lpstr>
      <vt:lpstr>PowerPoint Presentation</vt:lpstr>
      <vt:lpstr>PowerPoint Presentation</vt:lpstr>
      <vt:lpstr>AGILE MOVEMENT IS FORGED</vt:lpstr>
      <vt:lpstr>PowerPoint Presentation</vt:lpstr>
      <vt:lpstr>PowerPoint Presentation</vt:lpstr>
      <vt:lpstr>PowerPoint Presentation</vt:lpstr>
      <vt:lpstr>PowerPoint Presentation</vt:lpstr>
      <vt:lpstr>PowerPoint Presentation</vt:lpstr>
      <vt:lpstr>PowerPoint Presentation</vt:lpstr>
      <vt:lpstr>UNDERSTANDING AGILE PRINCIPLES</vt:lpstr>
      <vt:lpstr>RECAP</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Agile Origns</dc:title>
  <dc:creator>Michael O'Reilly</dc:creator>
  <cp:lastModifiedBy>Michael O'Reilly</cp:lastModifiedBy>
  <cp:revision>100</cp:revision>
  <dcterms:created xsi:type="dcterms:W3CDTF">2018-07-07T16:00:24Z</dcterms:created>
  <dcterms:modified xsi:type="dcterms:W3CDTF">2022-09-14T22:57:16Z</dcterms:modified>
</cp:coreProperties>
</file>